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Lst>
  <p:notesMasterIdLst>
    <p:notesMasterId r:id="rId29"/>
  </p:notesMasterIdLst>
  <p:handoutMasterIdLst>
    <p:handoutMasterId r:id="rId30"/>
  </p:handoutMasterIdLst>
  <p:sldIdLst>
    <p:sldId id="256" r:id="rId3"/>
    <p:sldId id="265" r:id="rId4"/>
    <p:sldId id="294" r:id="rId5"/>
    <p:sldId id="268" r:id="rId6"/>
    <p:sldId id="266" r:id="rId7"/>
    <p:sldId id="270" r:id="rId8"/>
    <p:sldId id="272" r:id="rId9"/>
    <p:sldId id="273" r:id="rId10"/>
    <p:sldId id="271" r:id="rId11"/>
    <p:sldId id="269" r:id="rId12"/>
    <p:sldId id="274" r:id="rId13"/>
    <p:sldId id="279" r:id="rId14"/>
    <p:sldId id="278" r:id="rId15"/>
    <p:sldId id="293" r:id="rId16"/>
    <p:sldId id="286" r:id="rId17"/>
    <p:sldId id="288" r:id="rId18"/>
    <p:sldId id="295" r:id="rId19"/>
    <p:sldId id="281" r:id="rId20"/>
    <p:sldId id="282" r:id="rId21"/>
    <p:sldId id="283" r:id="rId22"/>
    <p:sldId id="275" r:id="rId23"/>
    <p:sldId id="276" r:id="rId24"/>
    <p:sldId id="280" r:id="rId25"/>
    <p:sldId id="284" r:id="rId26"/>
    <p:sldId id="290" r:id="rId27"/>
    <p:sldId id="289" r:id="rId28"/>
  </p:sldIdLst>
  <p:sldSz cx="9144000" cy="6858000" type="screen4x3"/>
  <p:notesSz cx="6858000" cy="9144000"/>
  <p:custDataLst>
    <p:tags r:id="rId31"/>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0000FF"/>
    <a:srgbClr val="C5E757"/>
    <a:srgbClr val="0038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64" autoAdjust="0"/>
    <p:restoredTop sz="88246" autoAdjust="0"/>
  </p:normalViewPr>
  <p:slideViewPr>
    <p:cSldViewPr>
      <p:cViewPr varScale="1">
        <p:scale>
          <a:sx n="66" d="100"/>
          <a:sy n="66" d="100"/>
        </p:scale>
        <p:origin x="654" y="60"/>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265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9" name="Rectangle 7"/>
          <p:cNvSpPr>
            <a:spLocks noGrp="1" noChangeArrowheads="1"/>
          </p:cNvSpPr>
          <p:nvPr>
            <p:ph type="hdr" sz="quarter"/>
          </p:nvPr>
        </p:nvSpPr>
        <p:spPr bwMode="auto">
          <a:xfrm>
            <a:off x="66675" y="77788"/>
            <a:ext cx="3038475" cy="46513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r>
              <a:rPr lang="en-US"/>
              <a:t>Presentation Name</a:t>
            </a:r>
          </a:p>
        </p:txBody>
      </p:sp>
      <p:sp>
        <p:nvSpPr>
          <p:cNvPr id="3080" name="Rectangle 8"/>
          <p:cNvSpPr>
            <a:spLocks noGrp="1" noChangeArrowheads="1"/>
          </p:cNvSpPr>
          <p:nvPr>
            <p:ph type="dt" sz="quarter" idx="1"/>
          </p:nvPr>
        </p:nvSpPr>
        <p:spPr bwMode="auto">
          <a:xfrm>
            <a:off x="3759200" y="77788"/>
            <a:ext cx="3038475" cy="6508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r>
              <a:rPr lang="en-US" dirty="0" smtClean="0"/>
              <a:t>Course Name</a:t>
            </a:r>
            <a:endParaRPr lang="en-US" baseline="30000" dirty="0"/>
          </a:p>
          <a:p>
            <a:r>
              <a:rPr lang="en-US" dirty="0"/>
              <a:t>Unit # – Lesson #.# – Lesson Name</a:t>
            </a:r>
          </a:p>
        </p:txBody>
      </p:sp>
      <p:sp>
        <p:nvSpPr>
          <p:cNvPr id="3081" name="Rectangle 9"/>
          <p:cNvSpPr>
            <a:spLocks noGrp="1" noChangeArrowheads="1"/>
          </p:cNvSpPr>
          <p:nvPr>
            <p:ph type="ftr" sz="quarter" idx="2"/>
          </p:nvPr>
        </p:nvSpPr>
        <p:spPr bwMode="auto">
          <a:xfrm>
            <a:off x="77788" y="8585200"/>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cs typeface="Arial" charset="0"/>
              </a:defRPr>
            </a:lvl1pPr>
          </a:lstStyle>
          <a:p>
            <a:r>
              <a:rPr lang="en-US" dirty="0"/>
              <a:t>Project Lead The Way, Inc.</a:t>
            </a:r>
            <a:endParaRPr lang="en-US" baseline="30000" dirty="0"/>
          </a:p>
          <a:p>
            <a:r>
              <a:rPr lang="en-US" dirty="0"/>
              <a:t>Copyright </a:t>
            </a:r>
            <a:r>
              <a:rPr lang="en-US" dirty="0" smtClean="0"/>
              <a:t>2010</a:t>
            </a:r>
            <a:endParaRPr lang="en-US" dirty="0"/>
          </a:p>
        </p:txBody>
      </p:sp>
      <p:sp>
        <p:nvSpPr>
          <p:cNvPr id="3082" name="Rectangle 10"/>
          <p:cNvSpPr>
            <a:spLocks noGrp="1" noChangeArrowheads="1"/>
          </p:cNvSpPr>
          <p:nvPr>
            <p:ph type="sldNum" sz="quarter" idx="3"/>
          </p:nvPr>
        </p:nvSpPr>
        <p:spPr bwMode="auto">
          <a:xfrm>
            <a:off x="3810000" y="8678862"/>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AA6F666A-3503-4EB4-9796-FFB36F66CA10}" type="slidenum">
              <a:rPr lang="en-US"/>
              <a:pPr/>
              <a:t>‹#›</a:t>
            </a:fld>
            <a:endParaRPr lang="en-US"/>
          </a:p>
        </p:txBody>
      </p:sp>
    </p:spTree>
    <p:extLst>
      <p:ext uri="{BB962C8B-B14F-4D97-AF65-F5344CB8AC3E}">
        <p14:creationId xmlns:p14="http://schemas.microsoft.com/office/powerpoint/2010/main" val="19078953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 name="Rectangle 7"/>
          <p:cNvSpPr>
            <a:spLocks noGrp="1" noChangeArrowheads="1"/>
          </p:cNvSpPr>
          <p:nvPr>
            <p:ph type="hdr" sz="quarter"/>
          </p:nvPr>
        </p:nvSpPr>
        <p:spPr bwMode="auto">
          <a:xfrm>
            <a:off x="66675" y="77788"/>
            <a:ext cx="3038475" cy="46513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r>
              <a:rPr lang="en-US"/>
              <a:t>Presentation Name</a:t>
            </a:r>
          </a:p>
        </p:txBody>
      </p:sp>
      <p:sp>
        <p:nvSpPr>
          <p:cNvPr id="10" name="Rectangle 8"/>
          <p:cNvSpPr>
            <a:spLocks noGrp="1" noChangeArrowheads="1"/>
          </p:cNvSpPr>
          <p:nvPr>
            <p:ph type="dt" sz="quarter" idx="1"/>
          </p:nvPr>
        </p:nvSpPr>
        <p:spPr bwMode="auto">
          <a:xfrm>
            <a:off x="3759200" y="77788"/>
            <a:ext cx="3038475" cy="6508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r>
              <a:rPr lang="en-US" dirty="0" smtClean="0"/>
              <a:t>Course Name</a:t>
            </a:r>
            <a:endParaRPr lang="en-US" baseline="30000" dirty="0"/>
          </a:p>
          <a:p>
            <a:r>
              <a:rPr lang="en-US" dirty="0"/>
              <a:t>Unit # – Lesson #.# – Lesson Name</a:t>
            </a:r>
          </a:p>
        </p:txBody>
      </p:sp>
      <p:sp>
        <p:nvSpPr>
          <p:cNvPr id="11" name="Rectangle 9"/>
          <p:cNvSpPr>
            <a:spLocks noGrp="1" noChangeArrowheads="1"/>
          </p:cNvSpPr>
          <p:nvPr>
            <p:ph type="ftr" sz="quarter" idx="4"/>
          </p:nvPr>
        </p:nvSpPr>
        <p:spPr bwMode="auto">
          <a:xfrm>
            <a:off x="77788" y="8585200"/>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cs typeface="Arial" charset="0"/>
              </a:defRPr>
            </a:lvl1pPr>
          </a:lstStyle>
          <a:p>
            <a:r>
              <a:rPr lang="en-US" dirty="0"/>
              <a:t>Project Lead The Way, Inc.</a:t>
            </a:r>
            <a:endParaRPr lang="en-US" baseline="30000" dirty="0"/>
          </a:p>
          <a:p>
            <a:r>
              <a:rPr lang="en-US" dirty="0"/>
              <a:t>Copyright </a:t>
            </a:r>
            <a:r>
              <a:rPr lang="en-US" dirty="0" smtClean="0"/>
              <a:t>2010</a:t>
            </a:r>
            <a:endParaRPr lang="en-US" dirty="0"/>
          </a:p>
        </p:txBody>
      </p:sp>
      <p:sp>
        <p:nvSpPr>
          <p:cNvPr id="12" name="Rectangle 10"/>
          <p:cNvSpPr>
            <a:spLocks noGrp="1" noChangeArrowheads="1"/>
          </p:cNvSpPr>
          <p:nvPr>
            <p:ph type="sldNum" sz="quarter" idx="5"/>
          </p:nvPr>
        </p:nvSpPr>
        <p:spPr bwMode="auto">
          <a:xfrm>
            <a:off x="3810000" y="8678862"/>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AA6F666A-3503-4EB4-9796-FFB36F66CA10}" type="slidenum">
              <a:rPr lang="en-US"/>
              <a:pPr/>
              <a:t>‹#›</a:t>
            </a:fld>
            <a:endParaRPr lang="en-US"/>
          </a:p>
        </p:txBody>
      </p:sp>
    </p:spTree>
    <p:extLst>
      <p:ext uri="{BB962C8B-B14F-4D97-AF65-F5344CB8AC3E}">
        <p14:creationId xmlns:p14="http://schemas.microsoft.com/office/powerpoint/2010/main" val="4138681007"/>
      </p:ext>
    </p:extLst>
  </p:cSld>
  <p:clrMap bg1="lt1" tx1="dk1" bg2="lt2" tx2="dk2" accent1="accent1" accent2="accent2" accent3="accent3" accent4="accent4" accent5="accent5" accent6="accent6" hlink="hlink" folHlink="folHlink"/>
  <p:hf ftr="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Without tolerances, copies</a:t>
            </a:r>
            <a:r>
              <a:rPr lang="en-US" baseline="0" dirty="0" smtClean="0"/>
              <a:t> of individual parts could vary significantly, disallowing the use of a copy of the part because is does not fit or does not operate properly within an assembly.  </a:t>
            </a:r>
            <a:endParaRPr lang="en-US" dirty="0"/>
          </a:p>
        </p:txBody>
      </p:sp>
      <p:sp>
        <p:nvSpPr>
          <p:cNvPr id="4" name="Header Placeholder 3"/>
          <p:cNvSpPr>
            <a:spLocks noGrp="1"/>
          </p:cNvSpPr>
          <p:nvPr>
            <p:ph type="hdr" sz="quarter" idx="10"/>
          </p:nvPr>
        </p:nvSpPr>
        <p:spPr/>
        <p:txBody>
          <a:bodyPr/>
          <a:lstStyle/>
          <a:p>
            <a:r>
              <a:rPr lang="en-US" smtClean="0"/>
              <a:t>Presentation Name</a:t>
            </a:r>
            <a:endParaRPr lang="en-US"/>
          </a:p>
        </p:txBody>
      </p:sp>
      <p:sp>
        <p:nvSpPr>
          <p:cNvPr id="5" name="Date Placeholder 4"/>
          <p:cNvSpPr>
            <a:spLocks noGrp="1"/>
          </p:cNvSpPr>
          <p:nvPr>
            <p:ph type="dt" sz="quarter" idx="11"/>
          </p:nvPr>
        </p:nvSpPr>
        <p:spPr/>
        <p:txBody>
          <a:bodyPr/>
          <a:lstStyle/>
          <a:p>
            <a:r>
              <a:rPr lang="en-US" smtClean="0"/>
              <a:t>Course Name</a:t>
            </a:r>
            <a:endParaRPr lang="en-US" baseline="30000" smtClean="0"/>
          </a:p>
          <a:p>
            <a:r>
              <a:rPr lang="en-US"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2</a:t>
            </a:fld>
            <a:endParaRPr lang="en-US"/>
          </a:p>
        </p:txBody>
      </p:sp>
    </p:spTree>
    <p:extLst>
      <p:ext uri="{BB962C8B-B14F-4D97-AF65-F5344CB8AC3E}">
        <p14:creationId xmlns:p14="http://schemas.microsoft.com/office/powerpoint/2010/main" val="6813387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case, the minimum size of the axle is 9.92, but the maximum</a:t>
            </a:r>
            <a:r>
              <a:rPr lang="en-US" baseline="0" dirty="0" smtClean="0"/>
              <a:t> size of the opening is 9.90. Therefore, if the parts are manufactured correctly, the axle will always be larger than the opening. This type of fit may be called a </a:t>
            </a:r>
            <a:r>
              <a:rPr lang="en-US" b="1" baseline="0" dirty="0" smtClean="0"/>
              <a:t>press fit </a:t>
            </a:r>
            <a:r>
              <a:rPr lang="en-US" baseline="0" dirty="0" smtClean="0"/>
              <a:t>or </a:t>
            </a:r>
            <a:r>
              <a:rPr lang="en-US" b="1" baseline="0" dirty="0" smtClean="0"/>
              <a:t>force fit </a:t>
            </a:r>
            <a:r>
              <a:rPr lang="en-US" baseline="0" dirty="0" smtClean="0"/>
              <a:t>such that the two parts must be pressed together in order to assemble them. </a:t>
            </a:r>
            <a:endParaRPr lang="en-US" dirty="0"/>
          </a:p>
        </p:txBody>
      </p:sp>
      <p:sp>
        <p:nvSpPr>
          <p:cNvPr id="4" name="Header Placeholder 3"/>
          <p:cNvSpPr>
            <a:spLocks noGrp="1"/>
          </p:cNvSpPr>
          <p:nvPr>
            <p:ph type="hdr" sz="quarter" idx="10"/>
          </p:nvPr>
        </p:nvSpPr>
        <p:spPr/>
        <p:txBody>
          <a:bodyPr/>
          <a:lstStyle/>
          <a:p>
            <a:r>
              <a:rPr lang="en-US" smtClean="0"/>
              <a:t>Presentation Name</a:t>
            </a:r>
            <a:endParaRPr lang="en-US"/>
          </a:p>
        </p:txBody>
      </p:sp>
      <p:sp>
        <p:nvSpPr>
          <p:cNvPr id="5" name="Date Placeholder 4"/>
          <p:cNvSpPr>
            <a:spLocks noGrp="1"/>
          </p:cNvSpPr>
          <p:nvPr>
            <p:ph type="dt" sz="quarter" idx="11"/>
          </p:nvPr>
        </p:nvSpPr>
        <p:spPr/>
        <p:txBody>
          <a:bodyPr/>
          <a:lstStyle/>
          <a:p>
            <a:r>
              <a:rPr lang="en-US" smtClean="0"/>
              <a:t>Course Name</a:t>
            </a:r>
            <a:endParaRPr lang="en-US" baseline="30000" smtClean="0"/>
          </a:p>
          <a:p>
            <a:r>
              <a:rPr lang="en-US"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20</a:t>
            </a:fld>
            <a:endParaRPr lang="en-US"/>
          </a:p>
        </p:txBody>
      </p:sp>
    </p:spTree>
    <p:extLst>
      <p:ext uri="{BB962C8B-B14F-4D97-AF65-F5344CB8AC3E}">
        <p14:creationId xmlns:p14="http://schemas.microsoft.com/office/powerpoint/2010/main" val="20319462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case of a clearance fit, the</a:t>
            </a:r>
            <a:r>
              <a:rPr lang="en-US" baseline="0" dirty="0" smtClean="0"/>
              <a:t> allowance is the smallest space between mating parts.</a:t>
            </a:r>
            <a:endParaRPr lang="en-US" dirty="0"/>
          </a:p>
        </p:txBody>
      </p:sp>
      <p:sp>
        <p:nvSpPr>
          <p:cNvPr id="4" name="Header Placeholder 3"/>
          <p:cNvSpPr>
            <a:spLocks noGrp="1"/>
          </p:cNvSpPr>
          <p:nvPr>
            <p:ph type="hdr" sz="quarter" idx="10"/>
          </p:nvPr>
        </p:nvSpPr>
        <p:spPr/>
        <p:txBody>
          <a:bodyPr/>
          <a:lstStyle/>
          <a:p>
            <a:r>
              <a:rPr lang="en-US" smtClean="0"/>
              <a:t>Presentation Name</a:t>
            </a:r>
            <a:endParaRPr lang="en-US"/>
          </a:p>
        </p:txBody>
      </p:sp>
      <p:sp>
        <p:nvSpPr>
          <p:cNvPr id="5" name="Date Placeholder 4"/>
          <p:cNvSpPr>
            <a:spLocks noGrp="1"/>
          </p:cNvSpPr>
          <p:nvPr>
            <p:ph type="dt" sz="quarter" idx="11"/>
          </p:nvPr>
        </p:nvSpPr>
        <p:spPr/>
        <p:txBody>
          <a:bodyPr/>
          <a:lstStyle/>
          <a:p>
            <a:r>
              <a:rPr lang="en-US" smtClean="0"/>
              <a:t>Course Name</a:t>
            </a:r>
            <a:endParaRPr lang="en-US" baseline="30000" smtClean="0"/>
          </a:p>
          <a:p>
            <a:r>
              <a:rPr lang="en-US"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24</a:t>
            </a:fld>
            <a:endParaRPr lang="en-US"/>
          </a:p>
        </p:txBody>
      </p:sp>
    </p:spTree>
    <p:extLst>
      <p:ext uri="{BB962C8B-B14F-4D97-AF65-F5344CB8AC3E}">
        <p14:creationId xmlns:p14="http://schemas.microsoft.com/office/powerpoint/2010/main" val="4780510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students calculate the allowance for this interference fit,</a:t>
            </a:r>
            <a:r>
              <a:rPr lang="en-US" baseline="0" dirty="0" smtClean="0"/>
              <a:t> then click to show the answer.</a:t>
            </a:r>
          </a:p>
          <a:p>
            <a:endParaRPr lang="en-US" baseline="0" dirty="0" smtClean="0"/>
          </a:p>
          <a:p>
            <a:r>
              <a:rPr lang="en-US" dirty="0" smtClean="0"/>
              <a:t>In the case of an</a:t>
            </a:r>
            <a:r>
              <a:rPr lang="en-US" baseline="0" dirty="0" smtClean="0"/>
              <a:t> interference fit, the allowance is negative and represents the maximum interference. In this case, the axle can be as much as 0.15 larger than the hole into which it fits. The larger the interference, the more difficult it is to force the axle into the hole.</a:t>
            </a:r>
            <a:endParaRPr lang="en-US" dirty="0"/>
          </a:p>
        </p:txBody>
      </p:sp>
      <p:sp>
        <p:nvSpPr>
          <p:cNvPr id="4" name="Header Placeholder 3"/>
          <p:cNvSpPr>
            <a:spLocks noGrp="1"/>
          </p:cNvSpPr>
          <p:nvPr>
            <p:ph type="hdr" sz="quarter" idx="10"/>
          </p:nvPr>
        </p:nvSpPr>
        <p:spPr/>
        <p:txBody>
          <a:bodyPr/>
          <a:lstStyle/>
          <a:p>
            <a:r>
              <a:rPr lang="en-US" smtClean="0"/>
              <a:t>Presentation Name</a:t>
            </a:r>
            <a:endParaRPr lang="en-US"/>
          </a:p>
        </p:txBody>
      </p:sp>
      <p:sp>
        <p:nvSpPr>
          <p:cNvPr id="5" name="Date Placeholder 4"/>
          <p:cNvSpPr>
            <a:spLocks noGrp="1"/>
          </p:cNvSpPr>
          <p:nvPr>
            <p:ph type="dt" sz="quarter" idx="11"/>
          </p:nvPr>
        </p:nvSpPr>
        <p:spPr/>
        <p:txBody>
          <a:bodyPr/>
          <a:lstStyle/>
          <a:p>
            <a:r>
              <a:rPr lang="en-US" smtClean="0"/>
              <a:t>Course Name</a:t>
            </a:r>
            <a:endParaRPr lang="en-US" baseline="30000" smtClean="0"/>
          </a:p>
          <a:p>
            <a:r>
              <a:rPr lang="en-US"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25</a:t>
            </a:fld>
            <a:endParaRPr lang="en-US"/>
          </a:p>
        </p:txBody>
      </p:sp>
    </p:spTree>
    <p:extLst>
      <p:ext uri="{BB962C8B-B14F-4D97-AF65-F5344CB8AC3E}">
        <p14:creationId xmlns:p14="http://schemas.microsoft.com/office/powerpoint/2010/main" val="4780510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a:t>
            </a:r>
            <a:r>
              <a:rPr lang="en-US" baseline="0" dirty="0" smtClean="0"/>
              <a:t> example, s</a:t>
            </a:r>
            <a:r>
              <a:rPr lang="en-US" dirty="0" smtClean="0"/>
              <a:t>pecifying a tight tolerance , say +/- .005 would be excessive </a:t>
            </a:r>
            <a:r>
              <a:rPr lang="en-US" baseline="0" dirty="0" smtClean="0"/>
              <a:t>and increase the cost of the coaster needlessly. However, specifying a tight tolerance on connections on an astronaut’s suit is necessary to ensure no leakage of gas.</a:t>
            </a:r>
            <a:endParaRPr lang="en-US" dirty="0"/>
          </a:p>
        </p:txBody>
      </p:sp>
      <p:sp>
        <p:nvSpPr>
          <p:cNvPr id="4" name="Header Placeholder 3"/>
          <p:cNvSpPr>
            <a:spLocks noGrp="1"/>
          </p:cNvSpPr>
          <p:nvPr>
            <p:ph type="hdr" sz="quarter" idx="10"/>
          </p:nvPr>
        </p:nvSpPr>
        <p:spPr/>
        <p:txBody>
          <a:bodyPr/>
          <a:lstStyle/>
          <a:p>
            <a:r>
              <a:rPr lang="en-US" smtClean="0"/>
              <a:t>Presentation Name</a:t>
            </a:r>
            <a:endParaRPr lang="en-US"/>
          </a:p>
        </p:txBody>
      </p:sp>
      <p:sp>
        <p:nvSpPr>
          <p:cNvPr id="5" name="Date Placeholder 4"/>
          <p:cNvSpPr>
            <a:spLocks noGrp="1"/>
          </p:cNvSpPr>
          <p:nvPr>
            <p:ph type="dt" sz="quarter" idx="11"/>
          </p:nvPr>
        </p:nvSpPr>
        <p:spPr/>
        <p:txBody>
          <a:bodyPr/>
          <a:lstStyle/>
          <a:p>
            <a:r>
              <a:rPr lang="en-US" smtClean="0"/>
              <a:t>Course Name</a:t>
            </a:r>
            <a:endParaRPr lang="en-US" baseline="30000" smtClean="0"/>
          </a:p>
          <a:p>
            <a:r>
              <a:rPr lang="en-US"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26</a:t>
            </a:fld>
            <a:endParaRPr lang="en-US"/>
          </a:p>
        </p:txBody>
      </p:sp>
    </p:spTree>
    <p:extLst>
      <p:ext uri="{BB962C8B-B14F-4D97-AF65-F5344CB8AC3E}">
        <p14:creationId xmlns:p14="http://schemas.microsoft.com/office/powerpoint/2010/main" val="2225389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Without tolerances, copies</a:t>
            </a:r>
            <a:r>
              <a:rPr lang="en-US" baseline="0" dirty="0" smtClean="0"/>
              <a:t> of individual parts could vary significantly, disallowing the use of a copy of the part because is does not fit or does not operate properly within an assembly.  </a:t>
            </a:r>
            <a:endParaRPr lang="en-US" dirty="0"/>
          </a:p>
        </p:txBody>
      </p:sp>
      <p:sp>
        <p:nvSpPr>
          <p:cNvPr id="4" name="Header Placeholder 3"/>
          <p:cNvSpPr>
            <a:spLocks noGrp="1"/>
          </p:cNvSpPr>
          <p:nvPr>
            <p:ph type="hdr" sz="quarter" idx="10"/>
          </p:nvPr>
        </p:nvSpPr>
        <p:spPr/>
        <p:txBody>
          <a:bodyPr/>
          <a:lstStyle/>
          <a:p>
            <a:r>
              <a:rPr lang="en-US" smtClean="0"/>
              <a:t>Presentation Name</a:t>
            </a:r>
            <a:endParaRPr lang="en-US"/>
          </a:p>
        </p:txBody>
      </p:sp>
      <p:sp>
        <p:nvSpPr>
          <p:cNvPr id="5" name="Date Placeholder 4"/>
          <p:cNvSpPr>
            <a:spLocks noGrp="1"/>
          </p:cNvSpPr>
          <p:nvPr>
            <p:ph type="dt" sz="quarter" idx="11"/>
          </p:nvPr>
        </p:nvSpPr>
        <p:spPr/>
        <p:txBody>
          <a:bodyPr/>
          <a:lstStyle/>
          <a:p>
            <a:r>
              <a:rPr lang="en-US" smtClean="0"/>
              <a:t>Course Name</a:t>
            </a:r>
            <a:endParaRPr lang="en-US" baseline="30000" smtClean="0"/>
          </a:p>
          <a:p>
            <a:r>
              <a:rPr lang="en-US"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3</a:t>
            </a:fld>
            <a:endParaRPr lang="en-US"/>
          </a:p>
        </p:txBody>
      </p:sp>
    </p:spTree>
    <p:extLst>
      <p:ext uri="{BB962C8B-B14F-4D97-AF65-F5344CB8AC3E}">
        <p14:creationId xmlns:p14="http://schemas.microsoft.com/office/powerpoint/2010/main" val="681338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Presentation Name</a:t>
            </a:r>
            <a:endParaRPr lang="en-US"/>
          </a:p>
        </p:txBody>
      </p:sp>
      <p:sp>
        <p:nvSpPr>
          <p:cNvPr id="5" name="Date Placeholder 4"/>
          <p:cNvSpPr>
            <a:spLocks noGrp="1"/>
          </p:cNvSpPr>
          <p:nvPr>
            <p:ph type="dt" sz="quarter" idx="11"/>
          </p:nvPr>
        </p:nvSpPr>
        <p:spPr/>
        <p:txBody>
          <a:bodyPr/>
          <a:lstStyle/>
          <a:p>
            <a:r>
              <a:rPr lang="en-US" smtClean="0"/>
              <a:t>Course Name</a:t>
            </a:r>
            <a:endParaRPr lang="en-US" baseline="30000" smtClean="0"/>
          </a:p>
          <a:p>
            <a:r>
              <a:rPr lang="en-US"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7</a:t>
            </a:fld>
            <a:endParaRPr lang="en-US"/>
          </a:p>
        </p:txBody>
      </p:sp>
    </p:spTree>
    <p:extLst>
      <p:ext uri="{BB962C8B-B14F-4D97-AF65-F5344CB8AC3E}">
        <p14:creationId xmlns:p14="http://schemas.microsoft.com/office/powerpoint/2010/main" val="3815185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students identify each type of tolerance displayed in red. Start with the upper left</a:t>
            </a:r>
            <a:r>
              <a:rPr lang="en-US" baseline="0" dirty="0" smtClean="0"/>
              <a:t>. Have students offer their answers, then click to reveal the correct tolerance type. Proceed to middle red dimension, then lower right dimension.</a:t>
            </a:r>
            <a:endParaRPr lang="en-US" dirty="0"/>
          </a:p>
        </p:txBody>
      </p:sp>
      <p:sp>
        <p:nvSpPr>
          <p:cNvPr id="4" name="Header Placeholder 3"/>
          <p:cNvSpPr>
            <a:spLocks noGrp="1"/>
          </p:cNvSpPr>
          <p:nvPr>
            <p:ph type="hdr" sz="quarter" idx="10"/>
          </p:nvPr>
        </p:nvSpPr>
        <p:spPr/>
        <p:txBody>
          <a:bodyPr/>
          <a:lstStyle/>
          <a:p>
            <a:r>
              <a:rPr lang="en-US" smtClean="0"/>
              <a:t>Presentation Name</a:t>
            </a:r>
            <a:endParaRPr lang="en-US"/>
          </a:p>
        </p:txBody>
      </p:sp>
      <p:sp>
        <p:nvSpPr>
          <p:cNvPr id="5" name="Date Placeholder 4"/>
          <p:cNvSpPr>
            <a:spLocks noGrp="1"/>
          </p:cNvSpPr>
          <p:nvPr>
            <p:ph type="dt" sz="quarter" idx="11"/>
          </p:nvPr>
        </p:nvSpPr>
        <p:spPr/>
        <p:txBody>
          <a:bodyPr/>
          <a:lstStyle/>
          <a:p>
            <a:r>
              <a:rPr lang="en-US" smtClean="0"/>
              <a:t>Course Name</a:t>
            </a:r>
            <a:endParaRPr lang="en-US" baseline="30000" smtClean="0"/>
          </a:p>
          <a:p>
            <a:r>
              <a:rPr lang="en-US"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10</a:t>
            </a:fld>
            <a:endParaRPr lang="en-US"/>
          </a:p>
        </p:txBody>
      </p:sp>
    </p:spTree>
    <p:extLst>
      <p:ext uri="{BB962C8B-B14F-4D97-AF65-F5344CB8AC3E}">
        <p14:creationId xmlns:p14="http://schemas.microsoft.com/office/powerpoint/2010/main" val="1789917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a part is manufactured outside</a:t>
            </a:r>
            <a:r>
              <a:rPr lang="en-US" baseline="0" dirty="0" smtClean="0"/>
              <a:t> of the limits established by the tolerance, the part is said to be “out of tolerance”.</a:t>
            </a:r>
            <a:endParaRPr lang="en-US" dirty="0"/>
          </a:p>
        </p:txBody>
      </p:sp>
      <p:sp>
        <p:nvSpPr>
          <p:cNvPr id="4" name="Header Placeholder 3"/>
          <p:cNvSpPr>
            <a:spLocks noGrp="1"/>
          </p:cNvSpPr>
          <p:nvPr>
            <p:ph type="hdr" sz="quarter" idx="10"/>
          </p:nvPr>
        </p:nvSpPr>
        <p:spPr/>
        <p:txBody>
          <a:bodyPr/>
          <a:lstStyle/>
          <a:p>
            <a:r>
              <a:rPr lang="en-US" smtClean="0"/>
              <a:t>Presentation Name</a:t>
            </a:r>
            <a:endParaRPr lang="en-US"/>
          </a:p>
        </p:txBody>
      </p:sp>
      <p:sp>
        <p:nvSpPr>
          <p:cNvPr id="5" name="Date Placeholder 4"/>
          <p:cNvSpPr>
            <a:spLocks noGrp="1"/>
          </p:cNvSpPr>
          <p:nvPr>
            <p:ph type="dt" sz="quarter" idx="11"/>
          </p:nvPr>
        </p:nvSpPr>
        <p:spPr/>
        <p:txBody>
          <a:bodyPr/>
          <a:lstStyle/>
          <a:p>
            <a:r>
              <a:rPr lang="en-US" smtClean="0"/>
              <a:t>Course Name</a:t>
            </a:r>
            <a:endParaRPr lang="en-US" baseline="30000" smtClean="0"/>
          </a:p>
          <a:p>
            <a:r>
              <a:rPr lang="en-US"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13</a:t>
            </a:fld>
            <a:endParaRPr lang="en-US"/>
          </a:p>
        </p:txBody>
      </p:sp>
    </p:spTree>
    <p:extLst>
      <p:ext uri="{BB962C8B-B14F-4D97-AF65-F5344CB8AC3E}">
        <p14:creationId xmlns:p14="http://schemas.microsoft.com/office/powerpoint/2010/main" val="4267106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for example,</a:t>
            </a:r>
            <a:r>
              <a:rPr lang="en-US" baseline="0" dirty="0" smtClean="0"/>
              <a:t> using these general tolerances, a</a:t>
            </a:r>
            <a:r>
              <a:rPr lang="en-US" dirty="0" smtClean="0"/>
              <a:t> linear</a:t>
            </a:r>
            <a:r>
              <a:rPr lang="en-US" baseline="0" dirty="0" smtClean="0"/>
              <a:t> dimension specified with a precision of one digit to the right of the decimal point is specified to be manufactured within a variation of 0.02 larger or smaller than the specified dimension. </a:t>
            </a:r>
          </a:p>
          <a:p>
            <a:endParaRPr lang="en-US" baseline="0" dirty="0" smtClean="0"/>
          </a:p>
          <a:p>
            <a:r>
              <a:rPr lang="en-US" baseline="0" dirty="0" smtClean="0"/>
              <a:t>A part showing a specified length dimension of 3.64 must be manufactured to a length of between 3.63 and 3.65 (or equal to either of those values).</a:t>
            </a:r>
            <a:endParaRPr lang="en-US" dirty="0"/>
          </a:p>
        </p:txBody>
      </p:sp>
      <p:sp>
        <p:nvSpPr>
          <p:cNvPr id="4" name="Header Placeholder 3"/>
          <p:cNvSpPr>
            <a:spLocks noGrp="1"/>
          </p:cNvSpPr>
          <p:nvPr>
            <p:ph type="hdr" sz="quarter" idx="10"/>
          </p:nvPr>
        </p:nvSpPr>
        <p:spPr/>
        <p:txBody>
          <a:bodyPr/>
          <a:lstStyle/>
          <a:p>
            <a:r>
              <a:rPr lang="en-US" smtClean="0"/>
              <a:t>Presentation Name</a:t>
            </a:r>
            <a:endParaRPr lang="en-US"/>
          </a:p>
        </p:txBody>
      </p:sp>
      <p:sp>
        <p:nvSpPr>
          <p:cNvPr id="5" name="Date Placeholder 4"/>
          <p:cNvSpPr>
            <a:spLocks noGrp="1"/>
          </p:cNvSpPr>
          <p:nvPr>
            <p:ph type="dt" sz="quarter" idx="11"/>
          </p:nvPr>
        </p:nvSpPr>
        <p:spPr/>
        <p:txBody>
          <a:bodyPr/>
          <a:lstStyle/>
          <a:p>
            <a:r>
              <a:rPr lang="en-US" smtClean="0"/>
              <a:t>Course Name</a:t>
            </a:r>
            <a:endParaRPr lang="en-US" baseline="30000" smtClean="0"/>
          </a:p>
          <a:p>
            <a:r>
              <a:rPr lang="en-US"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15</a:t>
            </a:fld>
            <a:endParaRPr lang="en-US"/>
          </a:p>
        </p:txBody>
      </p:sp>
    </p:spTree>
    <p:extLst>
      <p:ext uri="{BB962C8B-B14F-4D97-AF65-F5344CB8AC3E}">
        <p14:creationId xmlns:p14="http://schemas.microsoft.com/office/powerpoint/2010/main" val="2173505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a:t>
            </a:r>
            <a:r>
              <a:rPr lang="en-US" baseline="0" dirty="0" smtClean="0"/>
              <a:t> example, the depth of a part is specified to be 3.00 with no indication of tolerance associated with the dimension. Therefore, the general tolerances apply. Because the dimension has two digits places to the right of the decimal point, the bilateral tolerance of +/- 0.010 applies. Therefore the upper limit is 3.010 and the lower limit is 2.990. This gives a tolerance of 0.020, the total allowed variation in the depth of the part.  </a:t>
            </a:r>
            <a:endParaRPr lang="en-US" dirty="0"/>
          </a:p>
        </p:txBody>
      </p:sp>
      <p:sp>
        <p:nvSpPr>
          <p:cNvPr id="4" name="Header Placeholder 3"/>
          <p:cNvSpPr>
            <a:spLocks noGrp="1"/>
          </p:cNvSpPr>
          <p:nvPr>
            <p:ph type="hdr" sz="quarter" idx="10"/>
          </p:nvPr>
        </p:nvSpPr>
        <p:spPr/>
        <p:txBody>
          <a:bodyPr/>
          <a:lstStyle/>
          <a:p>
            <a:r>
              <a:rPr lang="en-US" smtClean="0"/>
              <a:t>Presentation Name</a:t>
            </a:r>
            <a:endParaRPr lang="en-US"/>
          </a:p>
        </p:txBody>
      </p:sp>
      <p:sp>
        <p:nvSpPr>
          <p:cNvPr id="5" name="Date Placeholder 4"/>
          <p:cNvSpPr>
            <a:spLocks noGrp="1"/>
          </p:cNvSpPr>
          <p:nvPr>
            <p:ph type="dt" sz="quarter" idx="11"/>
          </p:nvPr>
        </p:nvSpPr>
        <p:spPr/>
        <p:txBody>
          <a:bodyPr/>
          <a:lstStyle/>
          <a:p>
            <a:r>
              <a:rPr lang="en-US" smtClean="0"/>
              <a:t>Course Name</a:t>
            </a:r>
            <a:endParaRPr lang="en-US" baseline="30000" smtClean="0"/>
          </a:p>
          <a:p>
            <a:r>
              <a:rPr lang="en-US"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16</a:t>
            </a:fld>
            <a:endParaRPr lang="en-US"/>
          </a:p>
        </p:txBody>
      </p:sp>
    </p:spTree>
    <p:extLst>
      <p:ext uri="{BB962C8B-B14F-4D97-AF65-F5344CB8AC3E}">
        <p14:creationId xmlns:p14="http://schemas.microsoft.com/office/powerpoint/2010/main" val="17221837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Presentation Name</a:t>
            </a:r>
            <a:endParaRPr lang="en-US"/>
          </a:p>
        </p:txBody>
      </p:sp>
      <p:sp>
        <p:nvSpPr>
          <p:cNvPr id="5" name="Date Placeholder 4"/>
          <p:cNvSpPr>
            <a:spLocks noGrp="1"/>
          </p:cNvSpPr>
          <p:nvPr>
            <p:ph type="dt" sz="quarter" idx="11"/>
          </p:nvPr>
        </p:nvSpPr>
        <p:spPr/>
        <p:txBody>
          <a:bodyPr/>
          <a:lstStyle/>
          <a:p>
            <a:r>
              <a:rPr lang="en-US" smtClean="0"/>
              <a:t>Course Name</a:t>
            </a:r>
            <a:endParaRPr lang="en-US" baseline="30000" smtClean="0"/>
          </a:p>
          <a:p>
            <a:r>
              <a:rPr lang="en-US"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17</a:t>
            </a:fld>
            <a:endParaRPr lang="en-US"/>
          </a:p>
        </p:txBody>
      </p:sp>
    </p:spTree>
    <p:extLst>
      <p:ext uri="{BB962C8B-B14F-4D97-AF65-F5344CB8AC3E}">
        <p14:creationId xmlns:p14="http://schemas.microsoft.com/office/powerpoint/2010/main" val="17221837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a:t>
            </a:r>
            <a:r>
              <a:rPr lang="en-US" baseline="0" dirty="0" smtClean="0"/>
              <a:t> the maximum size of the axle is 10 and the minimum size of the hole is 10.15. If these parts are manufactured correctly, there will always be a clearance between these two parts when the axle is inserted through the hole.</a:t>
            </a:r>
            <a:endParaRPr lang="en-US" dirty="0"/>
          </a:p>
        </p:txBody>
      </p:sp>
      <p:sp>
        <p:nvSpPr>
          <p:cNvPr id="4" name="Header Placeholder 3"/>
          <p:cNvSpPr>
            <a:spLocks noGrp="1"/>
          </p:cNvSpPr>
          <p:nvPr>
            <p:ph type="hdr" sz="quarter" idx="10"/>
          </p:nvPr>
        </p:nvSpPr>
        <p:spPr/>
        <p:txBody>
          <a:bodyPr/>
          <a:lstStyle/>
          <a:p>
            <a:r>
              <a:rPr lang="en-US" smtClean="0"/>
              <a:t>Presentation Name</a:t>
            </a:r>
            <a:endParaRPr lang="en-US"/>
          </a:p>
        </p:txBody>
      </p:sp>
      <p:sp>
        <p:nvSpPr>
          <p:cNvPr id="5" name="Date Placeholder 4"/>
          <p:cNvSpPr>
            <a:spLocks noGrp="1"/>
          </p:cNvSpPr>
          <p:nvPr>
            <p:ph type="dt" sz="quarter" idx="11"/>
          </p:nvPr>
        </p:nvSpPr>
        <p:spPr/>
        <p:txBody>
          <a:bodyPr/>
          <a:lstStyle/>
          <a:p>
            <a:r>
              <a:rPr lang="en-US" smtClean="0"/>
              <a:t>Course Name</a:t>
            </a:r>
            <a:endParaRPr lang="en-US" baseline="30000" smtClean="0"/>
          </a:p>
          <a:p>
            <a:r>
              <a:rPr lang="en-US" smtClean="0"/>
              <a:t>Unit # – Lesson #.# – Lesson Name</a:t>
            </a:r>
            <a:endParaRPr lang="en-US" dirty="0"/>
          </a:p>
        </p:txBody>
      </p:sp>
      <p:sp>
        <p:nvSpPr>
          <p:cNvPr id="6" name="Slide Number Placeholder 5"/>
          <p:cNvSpPr>
            <a:spLocks noGrp="1"/>
          </p:cNvSpPr>
          <p:nvPr>
            <p:ph type="sldNum" sz="quarter" idx="12"/>
          </p:nvPr>
        </p:nvSpPr>
        <p:spPr/>
        <p:txBody>
          <a:bodyPr/>
          <a:lstStyle/>
          <a:p>
            <a:fld id="{AA6F666A-3503-4EB4-9796-FFB36F66CA10}" type="slidenum">
              <a:rPr lang="en-US" smtClean="0"/>
              <a:pPr/>
              <a:t>19</a:t>
            </a:fld>
            <a:endParaRPr lang="en-US"/>
          </a:p>
        </p:txBody>
      </p:sp>
    </p:spTree>
    <p:extLst>
      <p:ext uri="{BB962C8B-B14F-4D97-AF65-F5344CB8AC3E}">
        <p14:creationId xmlns:p14="http://schemas.microsoft.com/office/powerpoint/2010/main" val="40682649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81400"/>
            <a:ext cx="7772400" cy="838199"/>
          </a:xfrm>
          <a:prstGeom prst="rect">
            <a:avLst/>
          </a:prstGeom>
        </p:spPr>
        <p:txBody>
          <a:bodyPr/>
          <a:lstStyle>
            <a:lvl1pPr>
              <a:defRPr sz="4000">
                <a:solidFill>
                  <a:srgbClr val="00386B"/>
                </a:solidFill>
                <a:latin typeface="+mn-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4876800"/>
            <a:ext cx="6400800" cy="685800"/>
          </a:xfrm>
          <a:prstGeom prst="rect">
            <a:avLst/>
          </a:prstGeom>
        </p:spPr>
        <p:txBody>
          <a:bodyPr/>
          <a:lstStyle>
            <a:lvl1pPr marL="0" indent="0" algn="ctr">
              <a:buNone/>
              <a:defRPr sz="2800">
                <a:solidFill>
                  <a:srgbClr val="00386B"/>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pic>
        <p:nvPicPr>
          <p:cNvPr id="4" name="Picture 3" descr="PLTW_MT_L_3Crgb.jpg"/>
          <p:cNvPicPr>
            <a:picLocks noChangeAspect="1"/>
          </p:cNvPicPr>
          <p:nvPr userDrawn="1"/>
        </p:nvPicPr>
        <p:blipFill>
          <a:blip r:embed="rId2" cstate="print"/>
          <a:stretch>
            <a:fillRect/>
          </a:stretch>
        </p:blipFill>
        <p:spPr>
          <a:xfrm>
            <a:off x="1447800" y="381000"/>
            <a:ext cx="6246479" cy="2377440"/>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0"/>
            <a:ext cx="7772400" cy="990600"/>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4191000"/>
            <a:ext cx="6400800" cy="609600"/>
          </a:xfrm>
        </p:spPr>
        <p:txBody>
          <a:bodyPr/>
          <a:lstStyle>
            <a:lvl1pPr marL="0" indent="0" algn="ctr">
              <a:buNone/>
              <a:defRPr>
                <a:solidFill>
                  <a:srgbClr val="00386B"/>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05BA66F-768A-496E-B201-B0F50C2CC72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95400"/>
            <a:ext cx="8229600" cy="4830763"/>
          </a:xfrm>
        </p:spPr>
        <p:txBody>
          <a:bodyPr/>
          <a:lstStyle>
            <a:lvl1pPr>
              <a:defRPr sz="3200"/>
            </a:lvl1pPr>
            <a:lvl2pPr>
              <a:defRPr sz="2800"/>
            </a:lvl2pPr>
            <a:lvl3pPr>
              <a:defRPr sz="2400"/>
            </a:lvl3pPr>
            <a:lvl4pPr>
              <a:defRPr sz="2400"/>
            </a:lvl4pPr>
            <a:lvl5pP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47A5C21-3EFD-42C5-84BD-6FC92D3A6C9F}"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295400"/>
            <a:ext cx="4038600" cy="4830763"/>
          </a:xfrm>
        </p:spPr>
        <p:txBody>
          <a:bodyPr/>
          <a:lstStyle>
            <a:lvl1pPr>
              <a:defRPr sz="3200"/>
            </a:lvl1pPr>
            <a:lvl2pPr>
              <a:defRPr sz="28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95400"/>
            <a:ext cx="4038600" cy="4830763"/>
          </a:xfrm>
        </p:spPr>
        <p:txBody>
          <a:bodyPr/>
          <a:lstStyle>
            <a:lvl1pPr>
              <a:defRPr sz="3200"/>
            </a:lvl1pPr>
            <a:lvl2pPr>
              <a:defRPr sz="28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6E46C69-9418-40E3-B341-72FC08C7A56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F60E8F6-9527-4481-96FF-48BB1CF6397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6DD7CA6-A1F5-49C9-A354-4074CB0AFA9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51" r:id="rId1"/>
  </p:sldLayoutIdLst>
  <p:timing>
    <p:tnLst>
      <p:par>
        <p:cTn id="1" dur="indefinite" restart="never" nodeType="tmRoot"/>
      </p:par>
    </p:tnLst>
  </p:timing>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274638"/>
            <a:ext cx="8229600" cy="7159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9219" name="Rectangle 3"/>
          <p:cNvSpPr>
            <a:spLocks noGrp="1" noChangeArrowheads="1"/>
          </p:cNvSpPr>
          <p:nvPr>
            <p:ph type="body" idx="1"/>
          </p:nvPr>
        </p:nvSpPr>
        <p:spPr bwMode="auto">
          <a:xfrm>
            <a:off x="457200" y="1295400"/>
            <a:ext cx="8229600" cy="4830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68B3C12-BC1A-4959-8182-8B391870C7D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5" r:id="rId3"/>
    <p:sldLayoutId id="2147483667" r:id="rId4"/>
    <p:sldLayoutId id="2147483668" r:id="rId5"/>
  </p:sldLayoutIdLst>
  <p:txStyles>
    <p:titleStyle>
      <a:lvl1pPr algn="l" rtl="0" fontAlgn="base">
        <a:spcBef>
          <a:spcPct val="0"/>
        </a:spcBef>
        <a:spcAft>
          <a:spcPct val="0"/>
        </a:spcAft>
        <a:defRPr sz="3600">
          <a:solidFill>
            <a:srgbClr val="00386B"/>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371600" y="4343400"/>
            <a:ext cx="6400800" cy="838200"/>
          </a:xfrm>
          <a:prstGeom prst="rect">
            <a:avLst/>
          </a:prstGeom>
        </p:spPr>
        <p:txBody>
          <a:bodyPr>
            <a:normAutofit/>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None/>
            </a:pPr>
            <a:r>
              <a:rPr lang="en-US" b="1" kern="0" dirty="0" smtClean="0">
                <a:solidFill>
                  <a:srgbClr val="002060"/>
                </a:solidFill>
                <a:latin typeface="Arial" panose="020B0604020202020204" pitchFamily="34" charset="0"/>
                <a:cs typeface="Arial" panose="020B0604020202020204" pitchFamily="34" charset="0"/>
              </a:rPr>
              <a:t>Tolerances</a:t>
            </a:r>
            <a:endParaRPr lang="en-US" b="1" kern="0" dirty="0">
              <a:solidFill>
                <a:srgbClr val="002060"/>
              </a:solidFill>
              <a:latin typeface="Arial" panose="020B0604020202020204" pitchFamily="34" charset="0"/>
              <a:cs typeface="Arial" panose="020B0604020202020204" pitchFamily="34" charset="0"/>
            </a:endParaRPr>
          </a:p>
        </p:txBody>
      </p:sp>
      <p:pic>
        <p:nvPicPr>
          <p:cNvPr id="6" name="Picture 4" descr="C:\Users\lsmith\Dropbox\2014-15 Curriculum Release\Notes\Logos\PLTW Logo Transparent.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200" y="1600199"/>
            <a:ext cx="5943600" cy="1982832"/>
          </a:xfrm>
          <a:prstGeom prst="rect">
            <a:avLst/>
          </a:prstGeom>
          <a:noFill/>
          <a:extLst>
            <a:ext uri="{909E8E84-426E-40DD-AFC4-6F175D3DCCD1}">
              <a14:hiddenFill xmlns:a14="http://schemas.microsoft.com/office/drawing/2010/main">
                <a:solidFill>
                  <a:srgbClr val="FFFFFF"/>
                </a:solidFill>
              </a14:hiddenFill>
            </a:ext>
          </a:extLst>
        </p:spPr>
      </p:pic>
      <p:sp>
        <p:nvSpPr>
          <p:cNvPr id="7" name="Footer Placeholder 3"/>
          <p:cNvSpPr txBox="1">
            <a:spLocks/>
          </p:cNvSpPr>
          <p:nvPr/>
        </p:nvSpPr>
        <p:spPr bwMode="auto">
          <a:xfrm>
            <a:off x="6858000" y="6629400"/>
            <a:ext cx="22098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ct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sz="800" dirty="0" smtClean="0">
                <a:solidFill>
                  <a:schemeClr val="bg1">
                    <a:lumMod val="50000"/>
                  </a:schemeClr>
                </a:solidFill>
                <a:latin typeface="Arial" panose="020B0604020202020204" pitchFamily="34" charset="0"/>
                <a:cs typeface="Arial" panose="020B0604020202020204" pitchFamily="34" charset="0"/>
              </a:rPr>
              <a:t>© 2012 Project Lead The Way, Inc.</a:t>
            </a:r>
            <a:endParaRPr lang="en-US" sz="800" dirty="0">
              <a:solidFill>
                <a:schemeClr val="bg1">
                  <a:lumMod val="50000"/>
                </a:schemeClr>
              </a:solidFill>
              <a:latin typeface="Arial" panose="020B0604020202020204" pitchFamily="34" charset="0"/>
              <a:cs typeface="Arial" panose="020B0604020202020204" pitchFamily="34" charset="0"/>
            </a:endParaRPr>
          </a:p>
        </p:txBody>
      </p:sp>
      <p:sp>
        <p:nvSpPr>
          <p:cNvPr id="8" name="Footer Placeholder 3"/>
          <p:cNvSpPr txBox="1">
            <a:spLocks/>
          </p:cNvSpPr>
          <p:nvPr/>
        </p:nvSpPr>
        <p:spPr>
          <a:xfrm>
            <a:off x="0" y="6629400"/>
            <a:ext cx="2209800" cy="228600"/>
          </a:xfrm>
          <a:prstGeom prst="rect">
            <a:avLst/>
          </a:prstGeom>
        </p:spPr>
        <p:txBody>
          <a:bodyPr/>
          <a:lstStyle>
            <a:defPPr>
              <a:defRPr lang="en-US"/>
            </a:defPPr>
            <a:lvl1pPr marL="0" algn="l" defTabSz="914400" rtl="0" eaLnBrk="1" latinLnBrk="0" hangingPunct="1">
              <a:defRPr sz="18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smtClean="0">
                <a:latin typeface="Arial" panose="020B0604020202020204" pitchFamily="34" charset="0"/>
                <a:cs typeface="Arial" panose="020B0604020202020204" pitchFamily="34" charset="0"/>
              </a:rPr>
              <a:t>Introduction to Engineering Design</a:t>
            </a:r>
            <a:endParaRPr lang="en-US" sz="8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Tolerances</a:t>
            </a:r>
            <a:endParaRPr lang="en-US" dirty="0"/>
          </a:p>
        </p:txBody>
      </p:sp>
      <p:pic>
        <p:nvPicPr>
          <p:cNvPr id="4" name="Picture 8" descr="IEDtolerances"/>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48430"/>
          <a:stretch/>
        </p:blipFill>
        <p:spPr bwMode="auto">
          <a:xfrm>
            <a:off x="3205887" y="1143000"/>
            <a:ext cx="5540717" cy="3458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IEDtolerances"/>
          <p:cNvPicPr>
            <a:picLocks noGrp="1" noChangeAspect="1" noChangeArrowheads="1"/>
          </p:cNvPicPr>
          <p:nvPr>
            <p:ph idx="1"/>
          </p:nvPr>
        </p:nvPicPr>
        <p:blipFill rotWithShape="1">
          <a:blip r:embed="rId3" cstate="print">
            <a:extLst>
              <a:ext uri="{28A0092B-C50C-407E-A947-70E740481C1C}">
                <a14:useLocalDpi xmlns:a14="http://schemas.microsoft.com/office/drawing/2010/main" val="0"/>
              </a:ext>
            </a:extLst>
          </a:blip>
          <a:srcRect l="44122" t="77234"/>
          <a:stretch/>
        </p:blipFill>
        <p:spPr bwMode="auto">
          <a:xfrm>
            <a:off x="5622584" y="5105400"/>
            <a:ext cx="3050128" cy="153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1" name="Group 20"/>
          <p:cNvGrpSpPr/>
          <p:nvPr/>
        </p:nvGrpSpPr>
        <p:grpSpPr>
          <a:xfrm>
            <a:off x="6007591" y="4466734"/>
            <a:ext cx="1192383" cy="257666"/>
            <a:chOff x="5976246" y="4465948"/>
            <a:chExt cx="1192383" cy="257666"/>
          </a:xfrm>
        </p:grpSpPr>
        <p:cxnSp>
          <p:nvCxnSpPr>
            <p:cNvPr id="7" name="Straight Connector 6"/>
            <p:cNvCxnSpPr>
              <a:stCxn id="4" idx="2"/>
            </p:cNvCxnSpPr>
            <p:nvPr/>
          </p:nvCxnSpPr>
          <p:spPr>
            <a:xfrm>
              <a:off x="5976246" y="4601066"/>
              <a:ext cx="119238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364182" y="4571214"/>
              <a:ext cx="76200" cy="1524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6440382" y="4465948"/>
              <a:ext cx="89608" cy="25766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529990" y="4465948"/>
              <a:ext cx="38100" cy="12883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2" name="Group 21"/>
          <p:cNvGrpSpPr/>
          <p:nvPr/>
        </p:nvGrpSpPr>
        <p:grpSpPr>
          <a:xfrm>
            <a:off x="6009948" y="4967925"/>
            <a:ext cx="1192383" cy="257666"/>
            <a:chOff x="6275217" y="3476134"/>
            <a:chExt cx="1192383" cy="257666"/>
          </a:xfrm>
        </p:grpSpPr>
        <p:cxnSp>
          <p:nvCxnSpPr>
            <p:cNvPr id="23" name="Straight Connector 22"/>
            <p:cNvCxnSpPr/>
            <p:nvPr/>
          </p:nvCxnSpPr>
          <p:spPr>
            <a:xfrm>
              <a:off x="6275217" y="3610466"/>
              <a:ext cx="119238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705600" y="3581400"/>
              <a:ext cx="76200" cy="1524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6781800" y="3476134"/>
              <a:ext cx="89608" cy="25766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871408" y="3476134"/>
              <a:ext cx="38100" cy="12883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p:nvGrpSpPr>
        <p:grpSpPr>
          <a:xfrm>
            <a:off x="7701351" y="4466734"/>
            <a:ext cx="1192383" cy="257666"/>
            <a:chOff x="6275217" y="3476134"/>
            <a:chExt cx="1192383" cy="257666"/>
          </a:xfrm>
        </p:grpSpPr>
        <p:cxnSp>
          <p:nvCxnSpPr>
            <p:cNvPr id="28" name="Straight Connector 27"/>
            <p:cNvCxnSpPr/>
            <p:nvPr/>
          </p:nvCxnSpPr>
          <p:spPr>
            <a:xfrm>
              <a:off x="6275217" y="3610466"/>
              <a:ext cx="119238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6705600" y="3581400"/>
              <a:ext cx="76200" cy="1524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6781800" y="3476134"/>
              <a:ext cx="89608" cy="25766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6871408" y="3476134"/>
              <a:ext cx="38100" cy="12883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2" name="Group 31"/>
          <p:cNvGrpSpPr/>
          <p:nvPr/>
        </p:nvGrpSpPr>
        <p:grpSpPr>
          <a:xfrm>
            <a:off x="7665557" y="4944358"/>
            <a:ext cx="1192383" cy="257666"/>
            <a:chOff x="6275217" y="3476134"/>
            <a:chExt cx="1192383" cy="257666"/>
          </a:xfrm>
        </p:grpSpPr>
        <p:cxnSp>
          <p:nvCxnSpPr>
            <p:cNvPr id="33" name="Straight Connector 32"/>
            <p:cNvCxnSpPr/>
            <p:nvPr/>
          </p:nvCxnSpPr>
          <p:spPr>
            <a:xfrm>
              <a:off x="6275217" y="3610466"/>
              <a:ext cx="119238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705600" y="3581400"/>
              <a:ext cx="76200" cy="1524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6781800" y="3476134"/>
              <a:ext cx="89608" cy="25766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6871408" y="3476134"/>
              <a:ext cx="38100" cy="12883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8" name="Rectangle 37"/>
          <p:cNvSpPr/>
          <p:nvPr/>
        </p:nvSpPr>
        <p:spPr>
          <a:xfrm>
            <a:off x="3205887" y="1905000"/>
            <a:ext cx="1213713"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7016612" y="2133600"/>
            <a:ext cx="1213713"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6644239" y="5943600"/>
            <a:ext cx="1213713" cy="838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Content Placeholder 2"/>
          <p:cNvSpPr txBox="1">
            <a:spLocks/>
          </p:cNvSpPr>
          <p:nvPr/>
        </p:nvSpPr>
        <p:spPr bwMode="auto">
          <a:xfrm>
            <a:off x="304800" y="2858129"/>
            <a:ext cx="3962400" cy="171387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dirty="0" smtClean="0">
                <a:solidFill>
                  <a:srgbClr val="0000FF"/>
                </a:solidFill>
              </a:rPr>
              <a:t>Identify the type of tolerance displayed in red</a:t>
            </a:r>
          </a:p>
          <a:p>
            <a:pPr lvl="1"/>
            <a:r>
              <a:rPr lang="en-US" dirty="0" smtClean="0"/>
              <a:t>Limit dimensions</a:t>
            </a:r>
          </a:p>
          <a:p>
            <a:pPr lvl="1"/>
            <a:r>
              <a:rPr lang="en-US" dirty="0"/>
              <a:t>Bilateral</a:t>
            </a:r>
          </a:p>
          <a:p>
            <a:pPr lvl="1"/>
            <a:r>
              <a:rPr lang="en-US" dirty="0" smtClean="0"/>
              <a:t>Unilateral </a:t>
            </a:r>
          </a:p>
        </p:txBody>
      </p:sp>
    </p:spTree>
    <p:extLst>
      <p:ext uri="{BB962C8B-B14F-4D97-AF65-F5344CB8AC3E}">
        <p14:creationId xmlns:p14="http://schemas.microsoft.com/office/powerpoint/2010/main" val="2390309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38"/>
                                        </p:tgtEl>
                                      </p:cBhvr>
                                    </p:animEffect>
                                    <p:set>
                                      <p:cBhvr>
                                        <p:cTn id="7" dur="1" fill="hold">
                                          <p:stCondLst>
                                            <p:cond delay="499"/>
                                          </p:stCondLst>
                                        </p:cTn>
                                        <p:tgtEl>
                                          <p:spTgt spid="3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39"/>
                                        </p:tgtEl>
                                      </p:cBhvr>
                                    </p:animEffect>
                                    <p:set>
                                      <p:cBhvr>
                                        <p:cTn id="12" dur="1" fill="hold">
                                          <p:stCondLst>
                                            <p:cond delay="499"/>
                                          </p:stCondLst>
                                        </p:cTn>
                                        <p:tgtEl>
                                          <p:spTgt spid="3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4" fill="hold" grpId="0" nodeType="clickEffect">
                                  <p:stCondLst>
                                    <p:cond delay="0"/>
                                  </p:stCondLst>
                                  <p:childTnLst>
                                    <p:animEffect transition="out" filter="wipe(down)">
                                      <p:cBhvr>
                                        <p:cTn id="16" dur="500"/>
                                        <p:tgtEl>
                                          <p:spTgt spid="40"/>
                                        </p:tgtEl>
                                      </p:cBhvr>
                                    </p:animEffect>
                                    <p:set>
                                      <p:cBhvr>
                                        <p:cTn id="17" dur="1" fill="hold">
                                          <p:stCondLst>
                                            <p:cond delay="499"/>
                                          </p:stCondLst>
                                        </p:cTn>
                                        <p:tgtEl>
                                          <p:spTgt spid="4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animBg="1"/>
      <p:bldP spid="4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a:xfrm>
            <a:off x="457200" y="1265237"/>
            <a:ext cx="8229600" cy="2087563"/>
          </a:xfrm>
        </p:spPr>
        <p:txBody>
          <a:bodyPr/>
          <a:lstStyle/>
          <a:p>
            <a:r>
              <a:rPr lang="en-US" dirty="0" smtClean="0">
                <a:solidFill>
                  <a:srgbClr val="C00000"/>
                </a:solidFill>
              </a:rPr>
              <a:t>Specified Dimension </a:t>
            </a:r>
            <a:r>
              <a:rPr lang="en-US" dirty="0" smtClean="0"/>
              <a:t>is the target dimension from which the limits are calculated</a:t>
            </a:r>
            <a:endParaRPr lang="en-US" dirty="0">
              <a:solidFill>
                <a:srgbClr val="C00000"/>
              </a:solidFill>
            </a:endParaRPr>
          </a:p>
        </p:txBody>
      </p:sp>
      <p:pic>
        <p:nvPicPr>
          <p:cNvPr id="4"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8931" t="63354"/>
          <a:stretch/>
        </p:blipFill>
        <p:spPr bwMode="auto">
          <a:xfrm>
            <a:off x="3962400" y="3487454"/>
            <a:ext cx="4923450" cy="2059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304800" y="3352800"/>
            <a:ext cx="2971800" cy="830997"/>
          </a:xfrm>
          <a:prstGeom prst="rect">
            <a:avLst/>
          </a:prstGeom>
          <a:noFill/>
        </p:spPr>
        <p:txBody>
          <a:bodyPr wrap="square" rtlCol="0">
            <a:spAutoFit/>
          </a:bodyPr>
          <a:lstStyle/>
          <a:p>
            <a:r>
              <a:rPr lang="en-US" sz="2400" dirty="0" smtClean="0">
                <a:solidFill>
                  <a:srgbClr val="0000FF"/>
                </a:solidFill>
              </a:rPr>
              <a:t>Specified dimension</a:t>
            </a:r>
          </a:p>
          <a:p>
            <a:pPr algn="ctr"/>
            <a:r>
              <a:rPr lang="en-US" sz="2400" dirty="0" smtClean="0">
                <a:solidFill>
                  <a:srgbClr val="0000FF"/>
                </a:solidFill>
              </a:rPr>
              <a:t>1.50</a:t>
            </a:r>
            <a:endParaRPr lang="en-US" sz="2400" dirty="0">
              <a:solidFill>
                <a:srgbClr val="0000FF"/>
              </a:solidFill>
            </a:endParaRPr>
          </a:p>
        </p:txBody>
      </p:sp>
      <p:cxnSp>
        <p:nvCxnSpPr>
          <p:cNvPr id="7" name="Straight Arrow Connector 6"/>
          <p:cNvCxnSpPr/>
          <p:nvPr/>
        </p:nvCxnSpPr>
        <p:spPr>
          <a:xfrm>
            <a:off x="3200400" y="3639854"/>
            <a:ext cx="990600" cy="877478"/>
          </a:xfrm>
          <a:prstGeom prst="straightConnector1">
            <a:avLst/>
          </a:prstGeom>
          <a:ln w="25400">
            <a:solidFill>
              <a:srgbClr val="0000FF"/>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35173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a:xfrm>
            <a:off x="457200" y="1036637"/>
            <a:ext cx="8229600" cy="2239963"/>
          </a:xfrm>
        </p:spPr>
        <p:txBody>
          <a:bodyPr/>
          <a:lstStyle/>
          <a:p>
            <a:r>
              <a:rPr lang="en-US" dirty="0" smtClean="0">
                <a:solidFill>
                  <a:srgbClr val="C00000"/>
                </a:solidFill>
              </a:rPr>
              <a:t>Limits</a:t>
            </a:r>
            <a:r>
              <a:rPr lang="en-US" dirty="0" smtClean="0"/>
              <a:t> are the maximum and minimum sizes shown by the toleranced dimension</a:t>
            </a:r>
          </a:p>
          <a:p>
            <a:pPr lvl="1"/>
            <a:r>
              <a:rPr lang="en-US" dirty="0" smtClean="0">
                <a:solidFill>
                  <a:srgbClr val="C00000"/>
                </a:solidFill>
              </a:rPr>
              <a:t>Upper limit </a:t>
            </a:r>
            <a:r>
              <a:rPr lang="en-US" sz="2400" dirty="0" smtClean="0"/>
              <a:t>is the maximum allowable dimension</a:t>
            </a:r>
          </a:p>
          <a:p>
            <a:pPr lvl="1"/>
            <a:endParaRPr lang="en-US" sz="2400" dirty="0" smtClean="0"/>
          </a:p>
          <a:p>
            <a:pPr lvl="1"/>
            <a:endParaRPr lang="en-US" dirty="0" smtClean="0">
              <a:solidFill>
                <a:srgbClr val="C00000"/>
              </a:solidFill>
            </a:endParaRPr>
          </a:p>
          <a:p>
            <a:pPr lvl="1"/>
            <a:r>
              <a:rPr lang="en-US" dirty="0" smtClean="0">
                <a:solidFill>
                  <a:srgbClr val="C00000"/>
                </a:solidFill>
              </a:rPr>
              <a:t>Lower limit </a:t>
            </a:r>
            <a:r>
              <a:rPr lang="en-US" sz="2400" dirty="0" smtClean="0"/>
              <a:t>is the minimum allowable dimension</a:t>
            </a:r>
          </a:p>
        </p:txBody>
      </p:sp>
      <p:pic>
        <p:nvPicPr>
          <p:cNvPr id="4"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8931" t="63354"/>
          <a:stretch/>
        </p:blipFill>
        <p:spPr bwMode="auto">
          <a:xfrm>
            <a:off x="5043975" y="5206142"/>
            <a:ext cx="3678176" cy="1538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564823" y="2743200"/>
            <a:ext cx="8153400" cy="830997"/>
          </a:xfrm>
          <a:prstGeom prst="rect">
            <a:avLst/>
          </a:prstGeom>
          <a:noFill/>
          <a:ln>
            <a:solidFill>
              <a:srgbClr val="0000FF"/>
            </a:solidFill>
          </a:ln>
        </p:spPr>
        <p:txBody>
          <a:bodyPr wrap="square" rtlCol="0">
            <a:spAutoFit/>
          </a:bodyPr>
          <a:lstStyle/>
          <a:p>
            <a:r>
              <a:rPr lang="en-US" sz="2400" dirty="0" smtClean="0">
                <a:solidFill>
                  <a:srgbClr val="0000FF"/>
                </a:solidFill>
              </a:rPr>
              <a:t>Upper Limit </a:t>
            </a:r>
            <a:r>
              <a:rPr lang="en-US" sz="2400" dirty="0" smtClean="0"/>
              <a:t>= Specified Dimension + positive variance</a:t>
            </a:r>
          </a:p>
          <a:p>
            <a:r>
              <a:rPr lang="en-US" sz="2400" dirty="0">
                <a:solidFill>
                  <a:srgbClr val="0000FF"/>
                </a:solidFill>
              </a:rPr>
              <a:t> </a:t>
            </a:r>
            <a:r>
              <a:rPr lang="en-US" sz="2400" dirty="0" smtClean="0">
                <a:solidFill>
                  <a:srgbClr val="0000FF"/>
                </a:solidFill>
              </a:rPr>
              <a:t>           1.55 </a:t>
            </a:r>
            <a:r>
              <a:rPr lang="en-US" sz="2400" dirty="0" smtClean="0"/>
              <a:t>=</a:t>
            </a:r>
            <a:r>
              <a:rPr lang="en-US" sz="2400" dirty="0" smtClean="0">
                <a:solidFill>
                  <a:srgbClr val="0000FF"/>
                </a:solidFill>
              </a:rPr>
              <a:t> </a:t>
            </a:r>
            <a:r>
              <a:rPr lang="en-US" sz="2400" dirty="0" smtClean="0"/>
              <a:t>1.50 + 0.05</a:t>
            </a:r>
            <a:endParaRPr lang="en-US" sz="2400" dirty="0"/>
          </a:p>
        </p:txBody>
      </p:sp>
      <p:sp>
        <p:nvSpPr>
          <p:cNvPr id="8" name="TextBox 7"/>
          <p:cNvSpPr txBox="1"/>
          <p:nvPr/>
        </p:nvSpPr>
        <p:spPr>
          <a:xfrm>
            <a:off x="568751" y="4277493"/>
            <a:ext cx="8153400" cy="830997"/>
          </a:xfrm>
          <a:prstGeom prst="rect">
            <a:avLst/>
          </a:prstGeom>
          <a:noFill/>
          <a:ln>
            <a:solidFill>
              <a:srgbClr val="0000FF"/>
            </a:solidFill>
          </a:ln>
        </p:spPr>
        <p:txBody>
          <a:bodyPr wrap="square" rtlCol="0">
            <a:spAutoFit/>
          </a:bodyPr>
          <a:lstStyle/>
          <a:p>
            <a:r>
              <a:rPr lang="en-US" sz="2400" dirty="0" smtClean="0">
                <a:solidFill>
                  <a:srgbClr val="0000FF"/>
                </a:solidFill>
              </a:rPr>
              <a:t>Lower Limit </a:t>
            </a:r>
            <a:r>
              <a:rPr lang="en-US" sz="2400" dirty="0" smtClean="0"/>
              <a:t>= Specified Dimension + negative variance</a:t>
            </a:r>
          </a:p>
          <a:p>
            <a:r>
              <a:rPr lang="en-US" sz="2400" dirty="0">
                <a:solidFill>
                  <a:srgbClr val="0000FF"/>
                </a:solidFill>
              </a:rPr>
              <a:t> </a:t>
            </a:r>
            <a:r>
              <a:rPr lang="en-US" sz="2400" dirty="0" smtClean="0">
                <a:solidFill>
                  <a:srgbClr val="0000FF"/>
                </a:solidFill>
              </a:rPr>
              <a:t>           1.45 </a:t>
            </a:r>
            <a:r>
              <a:rPr lang="en-US" sz="2400" dirty="0" smtClean="0"/>
              <a:t>= 1.50 + (– 0.05)</a:t>
            </a:r>
            <a:endParaRPr lang="en-US" sz="2400" dirty="0"/>
          </a:p>
        </p:txBody>
      </p:sp>
    </p:spTree>
    <p:extLst>
      <p:ext uri="{BB962C8B-B14F-4D97-AF65-F5344CB8AC3E}">
        <p14:creationId xmlns:p14="http://schemas.microsoft.com/office/powerpoint/2010/main" val="23293043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a:xfrm>
            <a:off x="457200" y="1036637"/>
            <a:ext cx="8229600" cy="1706563"/>
          </a:xfrm>
        </p:spPr>
        <p:txBody>
          <a:bodyPr/>
          <a:lstStyle/>
          <a:p>
            <a:r>
              <a:rPr lang="en-US" dirty="0">
                <a:solidFill>
                  <a:srgbClr val="C00000"/>
                </a:solidFill>
              </a:rPr>
              <a:t>Tolerance</a:t>
            </a:r>
            <a:r>
              <a:rPr lang="en-US" dirty="0"/>
              <a:t> is the total variance in a dimension </a:t>
            </a:r>
            <a:r>
              <a:rPr lang="en-US" dirty="0" smtClean="0"/>
              <a:t>and is equal </a:t>
            </a:r>
            <a:r>
              <a:rPr lang="en-US" dirty="0"/>
              <a:t>to the difference between the upper and lower limits</a:t>
            </a:r>
            <a:r>
              <a:rPr lang="en-US" dirty="0" smtClean="0"/>
              <a:t>.</a:t>
            </a:r>
            <a:endParaRPr lang="en-US" dirty="0"/>
          </a:p>
        </p:txBody>
      </p:sp>
      <p:sp>
        <p:nvSpPr>
          <p:cNvPr id="4" name="TextBox 3"/>
          <p:cNvSpPr txBox="1"/>
          <p:nvPr/>
        </p:nvSpPr>
        <p:spPr>
          <a:xfrm>
            <a:off x="1295400" y="2895600"/>
            <a:ext cx="6997045" cy="954107"/>
          </a:xfrm>
          <a:prstGeom prst="rect">
            <a:avLst/>
          </a:prstGeom>
          <a:noFill/>
          <a:ln>
            <a:solidFill>
              <a:srgbClr val="0000FF"/>
            </a:solidFill>
          </a:ln>
        </p:spPr>
        <p:txBody>
          <a:bodyPr wrap="square" rtlCol="0">
            <a:spAutoFit/>
          </a:bodyPr>
          <a:lstStyle/>
          <a:p>
            <a:r>
              <a:rPr lang="en-US" sz="2800" dirty="0" smtClean="0">
                <a:solidFill>
                  <a:srgbClr val="0000FF"/>
                </a:solidFill>
              </a:rPr>
              <a:t>Tolerance </a:t>
            </a:r>
            <a:r>
              <a:rPr lang="en-US" sz="2800" dirty="0" smtClean="0"/>
              <a:t>= Upper Limit – Lower Limit</a:t>
            </a:r>
          </a:p>
          <a:p>
            <a:r>
              <a:rPr lang="en-US" sz="2800" dirty="0">
                <a:solidFill>
                  <a:srgbClr val="0000FF"/>
                </a:solidFill>
              </a:rPr>
              <a:t> </a:t>
            </a:r>
            <a:r>
              <a:rPr lang="en-US" sz="2800" dirty="0" smtClean="0">
                <a:solidFill>
                  <a:srgbClr val="0000FF"/>
                </a:solidFill>
              </a:rPr>
              <a:t>          0.10 </a:t>
            </a:r>
            <a:r>
              <a:rPr lang="en-US" sz="2800" dirty="0" smtClean="0"/>
              <a:t>=</a:t>
            </a:r>
            <a:r>
              <a:rPr lang="en-US" sz="2800" dirty="0" smtClean="0">
                <a:solidFill>
                  <a:srgbClr val="0000FF"/>
                </a:solidFill>
              </a:rPr>
              <a:t> </a:t>
            </a:r>
            <a:r>
              <a:rPr lang="en-US" sz="2800" dirty="0" smtClean="0"/>
              <a:t>1.55 – 1.45</a:t>
            </a:r>
            <a:endParaRPr lang="en-US" sz="2800" dirty="0"/>
          </a:p>
        </p:txBody>
      </p:sp>
      <p:pic>
        <p:nvPicPr>
          <p:cNvPr id="5" name="Picture 4"/>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8931" t="63354"/>
          <a:stretch/>
        </p:blipFill>
        <p:spPr bwMode="auto">
          <a:xfrm>
            <a:off x="2617476" y="4191000"/>
            <a:ext cx="6104676" cy="2553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14418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Tolerance</a:t>
            </a:r>
            <a:endParaRPr lang="en-US" dirty="0"/>
          </a:p>
        </p:txBody>
      </p:sp>
      <p:sp>
        <p:nvSpPr>
          <p:cNvPr id="4" name="TextBox 3"/>
          <p:cNvSpPr txBox="1"/>
          <p:nvPr/>
        </p:nvSpPr>
        <p:spPr>
          <a:xfrm>
            <a:off x="1513753" y="5420625"/>
            <a:ext cx="6296523" cy="954107"/>
          </a:xfrm>
          <a:prstGeom prst="rect">
            <a:avLst/>
          </a:prstGeom>
          <a:noFill/>
          <a:ln>
            <a:solidFill>
              <a:srgbClr val="0000FF"/>
            </a:solidFill>
          </a:ln>
        </p:spPr>
        <p:txBody>
          <a:bodyPr wrap="square" rtlCol="0">
            <a:spAutoFit/>
          </a:bodyPr>
          <a:lstStyle/>
          <a:p>
            <a:r>
              <a:rPr lang="en-US" sz="2800" b="1" dirty="0" smtClean="0">
                <a:solidFill>
                  <a:srgbClr val="0000FF"/>
                </a:solidFill>
              </a:rPr>
              <a:t>Tolerance</a:t>
            </a:r>
            <a:r>
              <a:rPr lang="en-US" sz="2800" dirty="0" smtClean="0">
                <a:solidFill>
                  <a:srgbClr val="0000FF"/>
                </a:solidFill>
              </a:rPr>
              <a:t> </a:t>
            </a:r>
            <a:r>
              <a:rPr lang="en-US" sz="2800" dirty="0" smtClean="0"/>
              <a:t>= </a:t>
            </a:r>
            <a:r>
              <a:rPr lang="en-US" sz="2800" dirty="0" smtClean="0">
                <a:solidFill>
                  <a:srgbClr val="009999"/>
                </a:solidFill>
              </a:rPr>
              <a:t>Upper Limit </a:t>
            </a:r>
            <a:r>
              <a:rPr lang="en-US" sz="2800" dirty="0" smtClean="0"/>
              <a:t>– </a:t>
            </a:r>
            <a:r>
              <a:rPr lang="en-US" sz="2800" dirty="0" smtClean="0">
                <a:solidFill>
                  <a:srgbClr val="009999"/>
                </a:solidFill>
              </a:rPr>
              <a:t>Lower Limit</a:t>
            </a:r>
          </a:p>
          <a:p>
            <a:r>
              <a:rPr lang="en-US" sz="2800" b="1" dirty="0">
                <a:solidFill>
                  <a:srgbClr val="0000FF"/>
                </a:solidFill>
              </a:rPr>
              <a:t> </a:t>
            </a:r>
            <a:r>
              <a:rPr lang="en-US" sz="2800" b="1" dirty="0" smtClean="0">
                <a:solidFill>
                  <a:srgbClr val="0000FF"/>
                </a:solidFill>
              </a:rPr>
              <a:t>          0.10 </a:t>
            </a:r>
            <a:r>
              <a:rPr lang="en-US" sz="2800" dirty="0" smtClean="0"/>
              <a:t>=</a:t>
            </a:r>
            <a:r>
              <a:rPr lang="en-US" sz="2800" dirty="0" smtClean="0">
                <a:solidFill>
                  <a:srgbClr val="0000FF"/>
                </a:solidFill>
              </a:rPr>
              <a:t> </a:t>
            </a:r>
            <a:r>
              <a:rPr lang="en-US" sz="2800" dirty="0" smtClean="0"/>
              <a:t>1.55 – 1.45</a:t>
            </a:r>
            <a:endParaRPr lang="en-US" sz="2800" dirty="0"/>
          </a:p>
        </p:txBody>
      </p:sp>
      <p:pic>
        <p:nvPicPr>
          <p:cNvPr id="5" name="Picture 4"/>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8931" t="63354"/>
          <a:stretch/>
        </p:blipFill>
        <p:spPr bwMode="auto">
          <a:xfrm>
            <a:off x="5029908" y="363581"/>
            <a:ext cx="4007108"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8" name="Group 17"/>
          <p:cNvGrpSpPr>
            <a:grpSpLocks/>
          </p:cNvGrpSpPr>
          <p:nvPr/>
        </p:nvGrpSpPr>
        <p:grpSpPr bwMode="auto">
          <a:xfrm>
            <a:off x="1995015" y="3699660"/>
            <a:ext cx="5257800" cy="144"/>
            <a:chOff x="1344" y="3360"/>
            <a:chExt cx="3312" cy="144"/>
          </a:xfrm>
        </p:grpSpPr>
        <p:sp>
          <p:nvSpPr>
            <p:cNvPr id="29" name="Line 5"/>
            <p:cNvSpPr>
              <a:spLocks noChangeShapeType="1"/>
            </p:cNvSpPr>
            <p:nvPr/>
          </p:nvSpPr>
          <p:spPr bwMode="auto">
            <a:xfrm>
              <a:off x="1344" y="3360"/>
              <a:ext cx="331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US"/>
            </a:p>
          </p:txBody>
        </p:sp>
        <p:sp>
          <p:nvSpPr>
            <p:cNvPr id="30" name="Line 6"/>
            <p:cNvSpPr>
              <a:spLocks noChangeShapeType="1"/>
            </p:cNvSpPr>
            <p:nvPr/>
          </p:nvSpPr>
          <p:spPr bwMode="auto">
            <a:xfrm>
              <a:off x="3024" y="3360"/>
              <a:ext cx="0" cy="144"/>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US"/>
            </a:p>
          </p:txBody>
        </p:sp>
      </p:grpSp>
      <p:sp>
        <p:nvSpPr>
          <p:cNvPr id="19" name="Text Box 7"/>
          <p:cNvSpPr txBox="1">
            <a:spLocks noChangeArrowheads="1"/>
          </p:cNvSpPr>
          <p:nvPr/>
        </p:nvSpPr>
        <p:spPr bwMode="auto">
          <a:xfrm>
            <a:off x="4090515" y="3924242"/>
            <a:ext cx="10668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ctr" eaLnBrk="1" hangingPunct="1">
              <a:spcBef>
                <a:spcPct val="50000"/>
              </a:spcBef>
            </a:pPr>
            <a:r>
              <a:rPr lang="en-US" sz="3200" b="1" dirty="0" smtClean="0">
                <a:latin typeface="Arial" charset="0"/>
              </a:rPr>
              <a:t>1.50</a:t>
            </a:r>
            <a:endParaRPr lang="en-US" sz="3200" b="1" dirty="0">
              <a:latin typeface="Arial" charset="0"/>
            </a:endParaRPr>
          </a:p>
        </p:txBody>
      </p:sp>
      <p:grpSp>
        <p:nvGrpSpPr>
          <p:cNvPr id="20" name="Group 19"/>
          <p:cNvGrpSpPr>
            <a:grpSpLocks/>
          </p:cNvGrpSpPr>
          <p:nvPr/>
        </p:nvGrpSpPr>
        <p:grpSpPr bwMode="auto">
          <a:xfrm>
            <a:off x="1966033" y="2362199"/>
            <a:ext cx="5257800" cy="579438"/>
            <a:chOff x="1344" y="2717"/>
            <a:chExt cx="3312" cy="365"/>
          </a:xfrm>
        </p:grpSpPr>
        <p:sp>
          <p:nvSpPr>
            <p:cNvPr id="26" name="Text Box 10"/>
            <p:cNvSpPr txBox="1">
              <a:spLocks noChangeArrowheads="1"/>
            </p:cNvSpPr>
            <p:nvPr/>
          </p:nvSpPr>
          <p:spPr bwMode="auto">
            <a:xfrm>
              <a:off x="2592" y="2717"/>
              <a:ext cx="768"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ctr" eaLnBrk="1" hangingPunct="1">
                <a:spcBef>
                  <a:spcPct val="50000"/>
                </a:spcBef>
              </a:pPr>
              <a:r>
                <a:rPr lang="en-US" sz="3200" b="1" dirty="0">
                  <a:solidFill>
                    <a:srgbClr val="0000FF"/>
                  </a:solidFill>
                  <a:latin typeface="Arial" charset="0"/>
                </a:rPr>
                <a:t>.</a:t>
              </a:r>
              <a:r>
                <a:rPr lang="en-US" sz="3200" b="1" dirty="0" smtClean="0">
                  <a:solidFill>
                    <a:srgbClr val="0000FF"/>
                  </a:solidFill>
                  <a:latin typeface="Arial" charset="0"/>
                </a:rPr>
                <a:t>010</a:t>
              </a:r>
              <a:endParaRPr lang="en-US" sz="3200" b="1" dirty="0">
                <a:solidFill>
                  <a:srgbClr val="0000FF"/>
                </a:solidFill>
                <a:latin typeface="Arial" charset="0"/>
              </a:endParaRPr>
            </a:p>
          </p:txBody>
        </p:sp>
        <p:sp>
          <p:nvSpPr>
            <p:cNvPr id="27" name="Line 13"/>
            <p:cNvSpPr>
              <a:spLocks noChangeShapeType="1"/>
            </p:cNvSpPr>
            <p:nvPr/>
          </p:nvSpPr>
          <p:spPr bwMode="auto">
            <a:xfrm>
              <a:off x="3274" y="2928"/>
              <a:ext cx="1382" cy="0"/>
            </a:xfrm>
            <a:prstGeom prst="line">
              <a:avLst/>
            </a:prstGeom>
            <a:noFill/>
            <a:ln w="28575">
              <a:solidFill>
                <a:srgbClr val="FF0000"/>
              </a:solidFill>
              <a:round/>
              <a:headEnd/>
              <a:tailEnd type="stealth" w="med" len="lg"/>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US"/>
            </a:p>
          </p:txBody>
        </p:sp>
        <p:sp>
          <p:nvSpPr>
            <p:cNvPr id="28" name="Line 14"/>
            <p:cNvSpPr>
              <a:spLocks noChangeShapeType="1"/>
            </p:cNvSpPr>
            <p:nvPr/>
          </p:nvSpPr>
          <p:spPr bwMode="auto">
            <a:xfrm>
              <a:off x="1344" y="2928"/>
              <a:ext cx="1338" cy="0"/>
            </a:xfrm>
            <a:prstGeom prst="line">
              <a:avLst/>
            </a:prstGeom>
            <a:noFill/>
            <a:ln w="28575">
              <a:solidFill>
                <a:srgbClr val="FF0000"/>
              </a:solidFill>
              <a:round/>
              <a:headEnd type="stealth" w="med" len="lg"/>
              <a:tailEnd type="none" w="med" len="lg"/>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US"/>
            </a:p>
          </p:txBody>
        </p:sp>
      </p:grpSp>
      <p:grpSp>
        <p:nvGrpSpPr>
          <p:cNvPr id="21" name="Group 20"/>
          <p:cNvGrpSpPr>
            <a:grpSpLocks/>
          </p:cNvGrpSpPr>
          <p:nvPr/>
        </p:nvGrpSpPr>
        <p:grpSpPr bwMode="auto">
          <a:xfrm>
            <a:off x="1981227" y="2590139"/>
            <a:ext cx="5257056" cy="1338263"/>
            <a:chOff x="1316" y="2661"/>
            <a:chExt cx="3350" cy="843"/>
          </a:xfrm>
        </p:grpSpPr>
        <p:sp>
          <p:nvSpPr>
            <p:cNvPr id="22" name="Line 8"/>
            <p:cNvSpPr>
              <a:spLocks noChangeShapeType="1"/>
            </p:cNvSpPr>
            <p:nvPr/>
          </p:nvSpPr>
          <p:spPr bwMode="auto">
            <a:xfrm>
              <a:off x="4652" y="2661"/>
              <a:ext cx="14" cy="84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US"/>
            </a:p>
          </p:txBody>
        </p:sp>
        <p:sp>
          <p:nvSpPr>
            <p:cNvPr id="23" name="Line 9"/>
            <p:cNvSpPr>
              <a:spLocks noChangeShapeType="1"/>
            </p:cNvSpPr>
            <p:nvPr/>
          </p:nvSpPr>
          <p:spPr bwMode="auto">
            <a:xfrm>
              <a:off x="1316" y="2661"/>
              <a:ext cx="19" cy="843"/>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US"/>
            </a:p>
          </p:txBody>
        </p:sp>
      </p:grpSp>
      <p:sp>
        <p:nvSpPr>
          <p:cNvPr id="31" name="Line 9"/>
          <p:cNvSpPr>
            <a:spLocks noChangeShapeType="1"/>
          </p:cNvSpPr>
          <p:nvPr/>
        </p:nvSpPr>
        <p:spPr bwMode="auto">
          <a:xfrm>
            <a:off x="4603133" y="3429000"/>
            <a:ext cx="0" cy="49524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US"/>
          </a:p>
        </p:txBody>
      </p:sp>
      <p:sp>
        <p:nvSpPr>
          <p:cNvPr id="32" name="Line 14"/>
          <p:cNvSpPr>
            <a:spLocks noChangeShapeType="1"/>
          </p:cNvSpPr>
          <p:nvPr/>
        </p:nvSpPr>
        <p:spPr bwMode="auto">
          <a:xfrm flipV="1">
            <a:off x="2005120" y="3429000"/>
            <a:ext cx="2560387" cy="3599"/>
          </a:xfrm>
          <a:prstGeom prst="line">
            <a:avLst/>
          </a:prstGeom>
          <a:noFill/>
          <a:ln w="28575">
            <a:solidFill>
              <a:srgbClr val="FF0000"/>
            </a:solidFill>
            <a:round/>
            <a:headEnd type="stealth" w="med" len="lg"/>
            <a:tailEnd type="none" w="med" len="lg"/>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US"/>
          </a:p>
        </p:txBody>
      </p:sp>
      <p:sp>
        <p:nvSpPr>
          <p:cNvPr id="33" name="Text Box 10"/>
          <p:cNvSpPr txBox="1">
            <a:spLocks noChangeArrowheads="1"/>
          </p:cNvSpPr>
          <p:nvPr/>
        </p:nvSpPr>
        <p:spPr bwMode="auto">
          <a:xfrm>
            <a:off x="2657448" y="2925762"/>
            <a:ext cx="1219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ctr" eaLnBrk="1" hangingPunct="1">
              <a:spcBef>
                <a:spcPct val="50000"/>
              </a:spcBef>
            </a:pPr>
            <a:r>
              <a:rPr lang="en-US" sz="3200" b="1" dirty="0" smtClean="0">
                <a:solidFill>
                  <a:schemeClr val="hlink"/>
                </a:solidFill>
                <a:latin typeface="Arial" charset="0"/>
              </a:rPr>
              <a:t>- .</a:t>
            </a:r>
            <a:r>
              <a:rPr lang="en-US" sz="3200" b="1" dirty="0" smtClean="0">
                <a:solidFill>
                  <a:srgbClr val="009999"/>
                </a:solidFill>
                <a:latin typeface="Arial" charset="0"/>
              </a:rPr>
              <a:t>05</a:t>
            </a:r>
            <a:endParaRPr lang="en-US" sz="3200" b="1" dirty="0">
              <a:solidFill>
                <a:srgbClr val="009999"/>
              </a:solidFill>
              <a:latin typeface="Arial" charset="0"/>
            </a:endParaRPr>
          </a:p>
        </p:txBody>
      </p:sp>
      <p:sp>
        <p:nvSpPr>
          <p:cNvPr id="34" name="Line 14"/>
          <p:cNvSpPr>
            <a:spLocks noChangeShapeType="1"/>
          </p:cNvSpPr>
          <p:nvPr/>
        </p:nvSpPr>
        <p:spPr bwMode="auto">
          <a:xfrm flipH="1" flipV="1">
            <a:off x="4603132" y="3446623"/>
            <a:ext cx="2597787" cy="0"/>
          </a:xfrm>
          <a:prstGeom prst="line">
            <a:avLst/>
          </a:prstGeom>
          <a:noFill/>
          <a:ln w="28575">
            <a:solidFill>
              <a:srgbClr val="FF0000"/>
            </a:solidFill>
            <a:round/>
            <a:headEnd type="stealth" w="med" len="lg"/>
            <a:tailEnd type="none" w="med" len="lg"/>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US"/>
          </a:p>
        </p:txBody>
      </p:sp>
      <p:sp>
        <p:nvSpPr>
          <p:cNvPr id="35" name="Text Box 10"/>
          <p:cNvSpPr txBox="1">
            <a:spLocks noChangeArrowheads="1"/>
          </p:cNvSpPr>
          <p:nvPr/>
        </p:nvSpPr>
        <p:spPr bwMode="auto">
          <a:xfrm>
            <a:off x="5242633" y="2925762"/>
            <a:ext cx="1219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ctr" eaLnBrk="1" hangingPunct="1">
              <a:spcBef>
                <a:spcPct val="50000"/>
              </a:spcBef>
            </a:pPr>
            <a:r>
              <a:rPr lang="en-US" sz="3200" b="1" dirty="0" smtClean="0">
                <a:solidFill>
                  <a:schemeClr val="hlink"/>
                </a:solidFill>
                <a:latin typeface="Arial" charset="0"/>
              </a:rPr>
              <a:t>+ .05</a:t>
            </a:r>
            <a:endParaRPr lang="en-US" sz="3200" b="1" dirty="0">
              <a:solidFill>
                <a:schemeClr val="hlink"/>
              </a:solidFill>
              <a:latin typeface="Arial" charset="0"/>
            </a:endParaRPr>
          </a:p>
        </p:txBody>
      </p:sp>
      <p:sp>
        <p:nvSpPr>
          <p:cNvPr id="36" name="Line 9"/>
          <p:cNvSpPr>
            <a:spLocks noChangeShapeType="1"/>
          </p:cNvSpPr>
          <p:nvPr/>
        </p:nvSpPr>
        <p:spPr bwMode="auto">
          <a:xfrm>
            <a:off x="4495800" y="3291681"/>
            <a:ext cx="228599" cy="28971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US"/>
          </a:p>
        </p:txBody>
      </p:sp>
      <p:sp>
        <p:nvSpPr>
          <p:cNvPr id="37" name="Line 9"/>
          <p:cNvSpPr>
            <a:spLocks noChangeShapeType="1"/>
          </p:cNvSpPr>
          <p:nvPr/>
        </p:nvSpPr>
        <p:spPr bwMode="auto">
          <a:xfrm flipH="1">
            <a:off x="4495801" y="3291681"/>
            <a:ext cx="228598" cy="28971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endParaRPr lang="en-US"/>
          </a:p>
        </p:txBody>
      </p:sp>
      <p:sp>
        <p:nvSpPr>
          <p:cNvPr id="6" name="TextBox 5"/>
          <p:cNvSpPr txBox="1"/>
          <p:nvPr/>
        </p:nvSpPr>
        <p:spPr>
          <a:xfrm>
            <a:off x="1080614" y="4463389"/>
            <a:ext cx="2043585" cy="461665"/>
          </a:xfrm>
          <a:prstGeom prst="rect">
            <a:avLst/>
          </a:prstGeom>
          <a:noFill/>
          <a:ln>
            <a:solidFill>
              <a:schemeClr val="tx1"/>
            </a:solidFill>
          </a:ln>
        </p:spPr>
        <p:txBody>
          <a:bodyPr wrap="square" rtlCol="0">
            <a:spAutoFit/>
          </a:bodyPr>
          <a:lstStyle/>
          <a:p>
            <a:r>
              <a:rPr lang="en-US" sz="2400" b="1" dirty="0" smtClean="0">
                <a:solidFill>
                  <a:srgbClr val="009999"/>
                </a:solidFill>
              </a:rPr>
              <a:t>Lower Limit</a:t>
            </a:r>
            <a:endParaRPr lang="en-US" sz="2400" b="1" dirty="0">
              <a:solidFill>
                <a:srgbClr val="009999"/>
              </a:solidFill>
            </a:endParaRPr>
          </a:p>
        </p:txBody>
      </p:sp>
      <p:sp>
        <p:nvSpPr>
          <p:cNvPr id="38" name="TextBox 37"/>
          <p:cNvSpPr txBox="1"/>
          <p:nvPr/>
        </p:nvSpPr>
        <p:spPr>
          <a:xfrm>
            <a:off x="6461832" y="4463391"/>
            <a:ext cx="1996367" cy="461665"/>
          </a:xfrm>
          <a:prstGeom prst="rect">
            <a:avLst/>
          </a:prstGeom>
          <a:noFill/>
          <a:ln>
            <a:solidFill>
              <a:schemeClr val="tx1"/>
            </a:solidFill>
          </a:ln>
        </p:spPr>
        <p:txBody>
          <a:bodyPr wrap="square" rtlCol="0">
            <a:spAutoFit/>
          </a:bodyPr>
          <a:lstStyle/>
          <a:p>
            <a:r>
              <a:rPr lang="en-US" sz="2400" b="1" dirty="0" smtClean="0">
                <a:solidFill>
                  <a:srgbClr val="009999"/>
                </a:solidFill>
              </a:rPr>
              <a:t>Upper Limit</a:t>
            </a:r>
            <a:endParaRPr lang="en-US" sz="2400" b="1" dirty="0">
              <a:solidFill>
                <a:srgbClr val="009999"/>
              </a:solidFill>
            </a:endParaRPr>
          </a:p>
        </p:txBody>
      </p:sp>
      <p:sp>
        <p:nvSpPr>
          <p:cNvPr id="39" name="Text Box 16"/>
          <p:cNvSpPr txBox="1">
            <a:spLocks noChangeArrowheads="1"/>
          </p:cNvSpPr>
          <p:nvPr/>
        </p:nvSpPr>
        <p:spPr bwMode="auto">
          <a:xfrm>
            <a:off x="1301598" y="3883952"/>
            <a:ext cx="13558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ctr" eaLnBrk="1" hangingPunct="1">
              <a:spcBef>
                <a:spcPct val="50000"/>
              </a:spcBef>
            </a:pPr>
            <a:r>
              <a:rPr lang="en-US" sz="3200" b="1" dirty="0" smtClean="0">
                <a:latin typeface="Arial" charset="0"/>
              </a:rPr>
              <a:t>1.45</a:t>
            </a:r>
            <a:endParaRPr lang="en-US" sz="3200" b="1" dirty="0">
              <a:latin typeface="Arial" charset="0"/>
            </a:endParaRPr>
          </a:p>
        </p:txBody>
      </p:sp>
      <p:sp>
        <p:nvSpPr>
          <p:cNvPr id="40" name="Text Box 16"/>
          <p:cNvSpPr txBox="1">
            <a:spLocks noChangeArrowheads="1"/>
          </p:cNvSpPr>
          <p:nvPr/>
        </p:nvSpPr>
        <p:spPr bwMode="auto">
          <a:xfrm>
            <a:off x="6560358" y="3883952"/>
            <a:ext cx="13558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a:lstStyle>
          <a:p>
            <a:pPr algn="ctr" eaLnBrk="1" hangingPunct="1">
              <a:spcBef>
                <a:spcPct val="50000"/>
              </a:spcBef>
            </a:pPr>
            <a:r>
              <a:rPr lang="en-US" sz="3200" b="1" dirty="0" smtClean="0">
                <a:latin typeface="Arial" charset="0"/>
              </a:rPr>
              <a:t>1.55</a:t>
            </a:r>
            <a:endParaRPr lang="en-US" sz="3200" b="1" dirty="0">
              <a:latin typeface="Arial" charset="0"/>
            </a:endParaRPr>
          </a:p>
        </p:txBody>
      </p:sp>
      <p:sp>
        <p:nvSpPr>
          <p:cNvPr id="41" name="TextBox 40"/>
          <p:cNvSpPr txBox="1"/>
          <p:nvPr/>
        </p:nvSpPr>
        <p:spPr>
          <a:xfrm>
            <a:off x="3109033" y="1981199"/>
            <a:ext cx="1676400" cy="461665"/>
          </a:xfrm>
          <a:prstGeom prst="rect">
            <a:avLst/>
          </a:prstGeom>
          <a:noFill/>
          <a:ln>
            <a:solidFill>
              <a:schemeClr val="tx1"/>
            </a:solidFill>
          </a:ln>
        </p:spPr>
        <p:txBody>
          <a:bodyPr wrap="square" rtlCol="0">
            <a:spAutoFit/>
          </a:bodyPr>
          <a:lstStyle/>
          <a:p>
            <a:r>
              <a:rPr lang="en-US" sz="2400" b="1" dirty="0" smtClean="0">
                <a:solidFill>
                  <a:srgbClr val="0000FF"/>
                </a:solidFill>
              </a:rPr>
              <a:t>Tolerance</a:t>
            </a:r>
            <a:endParaRPr lang="en-US" sz="2400" b="1" dirty="0">
              <a:solidFill>
                <a:srgbClr val="0000FF"/>
              </a:solidFill>
            </a:endParaRPr>
          </a:p>
        </p:txBody>
      </p:sp>
    </p:spTree>
    <p:extLst>
      <p:ext uri="{BB962C8B-B14F-4D97-AF65-F5344CB8AC3E}">
        <p14:creationId xmlns:p14="http://schemas.microsoft.com/office/powerpoint/2010/main" val="3799585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left)">
                                      <p:cBhvr>
                                        <p:cTn id="7" dur="500"/>
                                        <p:tgtEl>
                                          <p:spTgt spid="35"/>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wipe(left)">
                                      <p:cBhvr>
                                        <p:cTn id="10" dur="500"/>
                                        <p:tgtEl>
                                          <p:spTgt spid="34"/>
                                        </p:tgtEl>
                                      </p:cBhvr>
                                    </p:animEffect>
                                  </p:childTnLst>
                                </p:cTn>
                              </p:par>
                            </p:childTnLst>
                          </p:cTn>
                        </p:par>
                        <p:par>
                          <p:cTn id="11" fill="hold">
                            <p:stCondLst>
                              <p:cond delay="500"/>
                            </p:stCondLst>
                            <p:childTnLst>
                              <p:par>
                                <p:cTn id="12" presetID="10" presetClass="entr" presetSubtype="0" fill="hold" grpId="1" nodeType="afterEffect">
                                  <p:stCondLst>
                                    <p:cond delay="0"/>
                                  </p:stCondLst>
                                  <p:childTnLst>
                                    <p:set>
                                      <p:cBhvr>
                                        <p:cTn id="13" dur="1" fill="hold">
                                          <p:stCondLst>
                                            <p:cond delay="0"/>
                                          </p:stCondLst>
                                        </p:cTn>
                                        <p:tgtEl>
                                          <p:spTgt spid="40"/>
                                        </p:tgtEl>
                                        <p:attrNameLst>
                                          <p:attrName>style.visibility</p:attrName>
                                        </p:attrNameLst>
                                      </p:cBhvr>
                                      <p:to>
                                        <p:strVal val="visible"/>
                                      </p:to>
                                    </p:set>
                                    <p:animEffect transition="in" filter="fade">
                                      <p:cBhvr>
                                        <p:cTn id="14" dur="500"/>
                                        <p:tgtEl>
                                          <p:spTgt spid="40"/>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38"/>
                                        </p:tgtEl>
                                        <p:attrNameLst>
                                          <p:attrName>style.visibility</p:attrName>
                                        </p:attrNameLst>
                                      </p:cBhvr>
                                      <p:to>
                                        <p:strVal val="visible"/>
                                      </p:to>
                                    </p:set>
                                    <p:animEffect transition="in" filter="fade">
                                      <p:cBhvr>
                                        <p:cTn id="18" dur="500"/>
                                        <p:tgtEl>
                                          <p:spTgt spid="38"/>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grpId="0" nodeType="click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wipe(right)">
                                      <p:cBhvr>
                                        <p:cTn id="23" dur="500"/>
                                        <p:tgtEl>
                                          <p:spTgt spid="32"/>
                                        </p:tgtEl>
                                      </p:cBhvr>
                                    </p:animEffect>
                                  </p:childTnLst>
                                </p:cTn>
                              </p:par>
                              <p:par>
                                <p:cTn id="24" presetID="22" presetClass="entr" presetSubtype="2" fill="hold" grpId="0" nodeType="withEffect">
                                  <p:stCondLst>
                                    <p:cond delay="0"/>
                                  </p:stCondLst>
                                  <p:childTnLst>
                                    <p:set>
                                      <p:cBhvr>
                                        <p:cTn id="25" dur="1" fill="hold">
                                          <p:stCondLst>
                                            <p:cond delay="0"/>
                                          </p:stCondLst>
                                        </p:cTn>
                                        <p:tgtEl>
                                          <p:spTgt spid="33"/>
                                        </p:tgtEl>
                                        <p:attrNameLst>
                                          <p:attrName>style.visibility</p:attrName>
                                        </p:attrNameLst>
                                      </p:cBhvr>
                                      <p:to>
                                        <p:strVal val="visible"/>
                                      </p:to>
                                    </p:set>
                                    <p:animEffect transition="in" filter="wipe(right)">
                                      <p:cBhvr>
                                        <p:cTn id="26" dur="500"/>
                                        <p:tgtEl>
                                          <p:spTgt spid="33"/>
                                        </p:tgtEl>
                                      </p:cBhvr>
                                    </p:animEffect>
                                  </p:childTnLst>
                                </p:cTn>
                              </p:par>
                            </p:childTnLst>
                          </p:cTn>
                        </p:par>
                        <p:par>
                          <p:cTn id="27" fill="hold">
                            <p:stCondLst>
                              <p:cond delay="500"/>
                            </p:stCondLst>
                            <p:childTnLst>
                              <p:par>
                                <p:cTn id="28" presetID="10" presetClass="entr" presetSubtype="0" fill="hold" grpId="0" nodeType="afterEffect">
                                  <p:stCondLst>
                                    <p:cond delay="0"/>
                                  </p:stCondLst>
                                  <p:childTnLst>
                                    <p:set>
                                      <p:cBhvr>
                                        <p:cTn id="29" dur="1" fill="hold">
                                          <p:stCondLst>
                                            <p:cond delay="0"/>
                                          </p:stCondLst>
                                        </p:cTn>
                                        <p:tgtEl>
                                          <p:spTgt spid="39"/>
                                        </p:tgtEl>
                                        <p:attrNameLst>
                                          <p:attrName>style.visibility</p:attrName>
                                        </p:attrNameLst>
                                      </p:cBhvr>
                                      <p:to>
                                        <p:strVal val="visible"/>
                                      </p:to>
                                    </p:set>
                                    <p:animEffect transition="in" filter="fade">
                                      <p:cBhvr>
                                        <p:cTn id="30" dur="500"/>
                                        <p:tgtEl>
                                          <p:spTgt spid="39"/>
                                        </p:tgtEl>
                                      </p:cBhvr>
                                    </p:animEffect>
                                  </p:childTnLst>
                                </p:cTn>
                              </p:par>
                            </p:childTnLst>
                          </p:cTn>
                        </p:par>
                        <p:par>
                          <p:cTn id="31" fill="hold">
                            <p:stCondLst>
                              <p:cond delay="1000"/>
                            </p:stCondLst>
                            <p:childTnLst>
                              <p:par>
                                <p:cTn id="32" presetID="10" presetClass="entr" presetSubtype="0" fill="hold" grpId="0" nodeType="after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5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wipe(down)">
                                      <p:cBhvr>
                                        <p:cTn id="39" dur="500"/>
                                        <p:tgtEl>
                                          <p:spTgt spid="4"/>
                                        </p:tgtEl>
                                      </p:cBhvr>
                                    </p:animEffect>
                                  </p:childTnLst>
                                </p:cTn>
                              </p:par>
                            </p:childTnLst>
                          </p:cTn>
                        </p:par>
                        <p:par>
                          <p:cTn id="40" fill="hold">
                            <p:stCondLst>
                              <p:cond delay="500"/>
                            </p:stCondLst>
                            <p:childTnLst>
                              <p:par>
                                <p:cTn id="41" presetID="22" presetClass="entr" presetSubtype="2" fill="hold" nodeType="after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wipe(right)">
                                      <p:cBhvr>
                                        <p:cTn id="43" dur="500"/>
                                        <p:tgtEl>
                                          <p:spTgt spid="20"/>
                                        </p:tgtEl>
                                      </p:cBhvr>
                                    </p:animEffect>
                                  </p:childTnLst>
                                </p:cTn>
                              </p:par>
                            </p:childTnLst>
                          </p:cTn>
                        </p:par>
                        <p:par>
                          <p:cTn id="44" fill="hold">
                            <p:stCondLst>
                              <p:cond delay="1000"/>
                            </p:stCondLst>
                            <p:childTnLst>
                              <p:par>
                                <p:cTn id="45" presetID="10" presetClass="entr" presetSubtype="0" fill="hold" grpId="1" nodeType="after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fade">
                                      <p:cBhvr>
                                        <p:cTn id="47"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2" grpId="0" animBg="1"/>
      <p:bldP spid="33" grpId="0"/>
      <p:bldP spid="34" grpId="0" animBg="1"/>
      <p:bldP spid="35" grpId="0"/>
      <p:bldP spid="6" grpId="0" animBg="1"/>
      <p:bldP spid="38" grpId="0" animBg="1"/>
      <p:bldP spid="39" grpId="0"/>
      <p:bldP spid="40" grpId="1"/>
      <p:bldP spid="41"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Tolerances</a:t>
            </a:r>
            <a:endParaRPr lang="en-US" dirty="0"/>
          </a:p>
        </p:txBody>
      </p:sp>
      <p:sp>
        <p:nvSpPr>
          <p:cNvPr id="3" name="Content Placeholder 2"/>
          <p:cNvSpPr>
            <a:spLocks noGrp="1"/>
          </p:cNvSpPr>
          <p:nvPr>
            <p:ph idx="1"/>
          </p:nvPr>
        </p:nvSpPr>
        <p:spPr/>
        <p:txBody>
          <a:bodyPr/>
          <a:lstStyle/>
          <a:p>
            <a:r>
              <a:rPr lang="en-US" sz="2800" dirty="0" smtClean="0">
                <a:solidFill>
                  <a:srgbClr val="C00000"/>
                </a:solidFill>
              </a:rPr>
              <a:t>General tolerances </a:t>
            </a:r>
            <a:r>
              <a:rPr lang="en-US" sz="2800" dirty="0" smtClean="0"/>
              <a:t>are tolerances that are assumed if no specific tolerance is given for a dimension</a:t>
            </a:r>
          </a:p>
          <a:p>
            <a:r>
              <a:rPr lang="en-US" sz="2800" dirty="0" smtClean="0"/>
              <a:t>Typically tolerances are specified based on the number of digits to the right of the decimal point in a dimension</a:t>
            </a:r>
          </a:p>
          <a:p>
            <a:r>
              <a:rPr lang="en-US" sz="2800" dirty="0" smtClean="0"/>
              <a:t>Shown on drawing</a:t>
            </a:r>
            <a:endParaRPr lang="en-US" sz="2800" dirty="0"/>
          </a:p>
        </p:txBody>
      </p:sp>
      <p:sp>
        <p:nvSpPr>
          <p:cNvPr id="4" name="Text Box 14"/>
          <p:cNvSpPr txBox="1">
            <a:spLocks noChangeArrowheads="1"/>
          </p:cNvSpPr>
          <p:nvPr/>
        </p:nvSpPr>
        <p:spPr bwMode="auto">
          <a:xfrm>
            <a:off x="4724400" y="4191000"/>
            <a:ext cx="3429000" cy="2462213"/>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tabLst>
                <a:tab pos="1377950" algn="l"/>
                <a:tab pos="1941513" algn="l"/>
                <a:tab pos="2292350" algn="l"/>
              </a:tabLst>
              <a:defRPr>
                <a:solidFill>
                  <a:schemeClr val="tx1"/>
                </a:solidFill>
                <a:latin typeface="Tahoma" pitchFamily="34" charset="0"/>
              </a:defRPr>
            </a:lvl1pPr>
            <a:lvl2pPr marL="742950" indent="-285750">
              <a:tabLst>
                <a:tab pos="1377950" algn="l"/>
                <a:tab pos="1941513" algn="l"/>
                <a:tab pos="2292350" algn="l"/>
              </a:tabLst>
              <a:defRPr>
                <a:solidFill>
                  <a:schemeClr val="tx1"/>
                </a:solidFill>
                <a:latin typeface="Tahoma" pitchFamily="34" charset="0"/>
              </a:defRPr>
            </a:lvl2pPr>
            <a:lvl3pPr marL="1143000" indent="-228600">
              <a:tabLst>
                <a:tab pos="1377950" algn="l"/>
                <a:tab pos="1941513" algn="l"/>
                <a:tab pos="2292350" algn="l"/>
              </a:tabLst>
              <a:defRPr>
                <a:solidFill>
                  <a:schemeClr val="tx1"/>
                </a:solidFill>
                <a:latin typeface="Tahoma" pitchFamily="34" charset="0"/>
              </a:defRPr>
            </a:lvl3pPr>
            <a:lvl4pPr marL="1600200" indent="-228600">
              <a:tabLst>
                <a:tab pos="1377950" algn="l"/>
                <a:tab pos="1941513" algn="l"/>
                <a:tab pos="2292350" algn="l"/>
              </a:tabLst>
              <a:defRPr>
                <a:solidFill>
                  <a:schemeClr val="tx1"/>
                </a:solidFill>
                <a:latin typeface="Tahoma" pitchFamily="34" charset="0"/>
              </a:defRPr>
            </a:lvl4pPr>
            <a:lvl5pPr marL="2057400" indent="-228600">
              <a:tabLst>
                <a:tab pos="1377950" algn="l"/>
                <a:tab pos="1941513" algn="l"/>
                <a:tab pos="2292350" algn="l"/>
              </a:tabLst>
              <a:defRPr>
                <a:solidFill>
                  <a:schemeClr val="tx1"/>
                </a:solidFill>
                <a:latin typeface="Tahoma" pitchFamily="34" charset="0"/>
              </a:defRPr>
            </a:lvl5pPr>
            <a:lvl6pPr marL="2514600" indent="-228600" eaLnBrk="0" fontAlgn="base" hangingPunct="0">
              <a:spcBef>
                <a:spcPct val="0"/>
              </a:spcBef>
              <a:spcAft>
                <a:spcPct val="0"/>
              </a:spcAft>
              <a:tabLst>
                <a:tab pos="1377950" algn="l"/>
                <a:tab pos="1941513" algn="l"/>
                <a:tab pos="2292350" algn="l"/>
              </a:tabLst>
              <a:defRPr>
                <a:solidFill>
                  <a:schemeClr val="tx1"/>
                </a:solidFill>
                <a:latin typeface="Tahoma" pitchFamily="34" charset="0"/>
              </a:defRPr>
            </a:lvl6pPr>
            <a:lvl7pPr marL="2971800" indent="-228600" eaLnBrk="0" fontAlgn="base" hangingPunct="0">
              <a:spcBef>
                <a:spcPct val="0"/>
              </a:spcBef>
              <a:spcAft>
                <a:spcPct val="0"/>
              </a:spcAft>
              <a:tabLst>
                <a:tab pos="1377950" algn="l"/>
                <a:tab pos="1941513" algn="l"/>
                <a:tab pos="2292350" algn="l"/>
              </a:tabLst>
              <a:defRPr>
                <a:solidFill>
                  <a:schemeClr val="tx1"/>
                </a:solidFill>
                <a:latin typeface="Tahoma" pitchFamily="34" charset="0"/>
              </a:defRPr>
            </a:lvl7pPr>
            <a:lvl8pPr marL="3429000" indent="-228600" eaLnBrk="0" fontAlgn="base" hangingPunct="0">
              <a:spcBef>
                <a:spcPct val="0"/>
              </a:spcBef>
              <a:spcAft>
                <a:spcPct val="0"/>
              </a:spcAft>
              <a:tabLst>
                <a:tab pos="1377950" algn="l"/>
                <a:tab pos="1941513" algn="l"/>
                <a:tab pos="2292350" algn="l"/>
              </a:tabLst>
              <a:defRPr>
                <a:solidFill>
                  <a:schemeClr val="tx1"/>
                </a:solidFill>
                <a:latin typeface="Tahoma" pitchFamily="34" charset="0"/>
              </a:defRPr>
            </a:lvl8pPr>
            <a:lvl9pPr marL="3886200" indent="-228600" eaLnBrk="0" fontAlgn="base" hangingPunct="0">
              <a:spcBef>
                <a:spcPct val="0"/>
              </a:spcBef>
              <a:spcAft>
                <a:spcPct val="0"/>
              </a:spcAft>
              <a:tabLst>
                <a:tab pos="1377950" algn="l"/>
                <a:tab pos="1941513" algn="l"/>
                <a:tab pos="2292350" algn="l"/>
              </a:tabLst>
              <a:defRPr>
                <a:solidFill>
                  <a:schemeClr val="tx1"/>
                </a:solidFill>
                <a:latin typeface="Tahoma" pitchFamily="34" charset="0"/>
              </a:defRPr>
            </a:lvl9pPr>
          </a:lstStyle>
          <a:p>
            <a:pPr algn="ctr">
              <a:spcBef>
                <a:spcPct val="50000"/>
              </a:spcBef>
            </a:pPr>
            <a:r>
              <a:rPr lang="en-US" sz="2800" b="1" dirty="0">
                <a:solidFill>
                  <a:srgbClr val="0000FF"/>
                </a:solidFill>
                <a:latin typeface="Arial" charset="0"/>
              </a:rPr>
              <a:t>Linear Dimensions</a:t>
            </a:r>
          </a:p>
          <a:p>
            <a:pPr>
              <a:spcBef>
                <a:spcPct val="50000"/>
              </a:spcBef>
            </a:pPr>
            <a:r>
              <a:rPr lang="en-US" sz="2800" b="1" dirty="0">
                <a:solidFill>
                  <a:srgbClr val="0000FF"/>
                </a:solidFill>
                <a:latin typeface="Arial" charset="0"/>
              </a:rPr>
              <a:t>X.X</a:t>
            </a:r>
            <a:r>
              <a:rPr lang="en-US" sz="2800" b="1" dirty="0">
                <a:latin typeface="Arial" charset="0"/>
              </a:rPr>
              <a:t>	=	</a:t>
            </a:r>
            <a:r>
              <a:rPr lang="en-US" sz="2800" b="1" dirty="0">
                <a:solidFill>
                  <a:srgbClr val="0000FF"/>
                </a:solidFill>
                <a:latin typeface="Arial" charset="0"/>
                <a:cs typeface="Arial" charset="0"/>
              </a:rPr>
              <a:t>±	</a:t>
            </a:r>
            <a:r>
              <a:rPr lang="en-US" sz="2800" b="1" dirty="0">
                <a:solidFill>
                  <a:srgbClr val="0000FF"/>
                </a:solidFill>
                <a:latin typeface="Arial" charset="0"/>
              </a:rPr>
              <a:t>.020</a:t>
            </a:r>
          </a:p>
          <a:p>
            <a:pPr>
              <a:spcBef>
                <a:spcPct val="50000"/>
              </a:spcBef>
            </a:pPr>
            <a:r>
              <a:rPr lang="en-US" sz="2800" b="1" dirty="0">
                <a:solidFill>
                  <a:srgbClr val="0000FF"/>
                </a:solidFill>
                <a:latin typeface="Arial" charset="0"/>
              </a:rPr>
              <a:t>X.XX</a:t>
            </a:r>
            <a:r>
              <a:rPr lang="en-US" sz="2800" b="1" dirty="0">
                <a:latin typeface="Arial" charset="0"/>
              </a:rPr>
              <a:t>	=	</a:t>
            </a:r>
            <a:r>
              <a:rPr lang="en-US" sz="2800" b="1" dirty="0">
                <a:solidFill>
                  <a:srgbClr val="0000FF"/>
                </a:solidFill>
                <a:latin typeface="Arial" charset="0"/>
              </a:rPr>
              <a:t>±	.010</a:t>
            </a:r>
          </a:p>
          <a:p>
            <a:pPr>
              <a:spcBef>
                <a:spcPct val="50000"/>
              </a:spcBef>
            </a:pPr>
            <a:r>
              <a:rPr lang="en-US" sz="2800" b="1" dirty="0">
                <a:solidFill>
                  <a:srgbClr val="0000FF"/>
                </a:solidFill>
                <a:latin typeface="Arial" charset="0"/>
              </a:rPr>
              <a:t>X.XXX</a:t>
            </a:r>
            <a:r>
              <a:rPr lang="en-US" sz="2800" b="1" dirty="0">
                <a:latin typeface="Arial" charset="0"/>
              </a:rPr>
              <a:t>	=	</a:t>
            </a:r>
            <a:r>
              <a:rPr lang="en-US" sz="2800" b="1" dirty="0">
                <a:solidFill>
                  <a:srgbClr val="0000FF"/>
                </a:solidFill>
                <a:latin typeface="Arial" charset="0"/>
              </a:rPr>
              <a:t>±	.005</a:t>
            </a:r>
          </a:p>
        </p:txBody>
      </p:sp>
      <p:sp>
        <p:nvSpPr>
          <p:cNvPr id="5" name="Text Box 15"/>
          <p:cNvSpPr txBox="1">
            <a:spLocks noChangeArrowheads="1"/>
          </p:cNvSpPr>
          <p:nvPr/>
        </p:nvSpPr>
        <p:spPr bwMode="auto">
          <a:xfrm>
            <a:off x="914400" y="5257800"/>
            <a:ext cx="2971800" cy="538163"/>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tabLst>
                <a:tab pos="1428750" algn="l"/>
                <a:tab pos="1941513" algn="l"/>
                <a:tab pos="2292350" algn="l"/>
              </a:tabLst>
              <a:defRPr>
                <a:solidFill>
                  <a:schemeClr val="tx1"/>
                </a:solidFill>
                <a:latin typeface="Tahoma" pitchFamily="34" charset="0"/>
              </a:defRPr>
            </a:lvl1pPr>
            <a:lvl2pPr marL="742950" indent="-285750">
              <a:tabLst>
                <a:tab pos="1428750" algn="l"/>
                <a:tab pos="1941513" algn="l"/>
                <a:tab pos="2292350" algn="l"/>
              </a:tabLst>
              <a:defRPr>
                <a:solidFill>
                  <a:schemeClr val="tx1"/>
                </a:solidFill>
                <a:latin typeface="Tahoma" pitchFamily="34" charset="0"/>
              </a:defRPr>
            </a:lvl2pPr>
            <a:lvl3pPr marL="1143000" indent="-228600">
              <a:tabLst>
                <a:tab pos="1428750" algn="l"/>
                <a:tab pos="1941513" algn="l"/>
                <a:tab pos="2292350" algn="l"/>
              </a:tabLst>
              <a:defRPr>
                <a:solidFill>
                  <a:schemeClr val="tx1"/>
                </a:solidFill>
                <a:latin typeface="Tahoma" pitchFamily="34" charset="0"/>
              </a:defRPr>
            </a:lvl3pPr>
            <a:lvl4pPr marL="1600200" indent="-228600">
              <a:tabLst>
                <a:tab pos="1428750" algn="l"/>
                <a:tab pos="1941513" algn="l"/>
                <a:tab pos="2292350" algn="l"/>
              </a:tabLst>
              <a:defRPr>
                <a:solidFill>
                  <a:schemeClr val="tx1"/>
                </a:solidFill>
                <a:latin typeface="Tahoma" pitchFamily="34" charset="0"/>
              </a:defRPr>
            </a:lvl4pPr>
            <a:lvl5pPr marL="2057400" indent="-228600">
              <a:tabLst>
                <a:tab pos="1428750" algn="l"/>
                <a:tab pos="1941513" algn="l"/>
                <a:tab pos="2292350" algn="l"/>
              </a:tabLst>
              <a:defRPr>
                <a:solidFill>
                  <a:schemeClr val="tx1"/>
                </a:solidFill>
                <a:latin typeface="Tahoma" pitchFamily="34" charset="0"/>
              </a:defRPr>
            </a:lvl5pPr>
            <a:lvl6pPr marL="2514600" indent="-228600" eaLnBrk="0" fontAlgn="base" hangingPunct="0">
              <a:spcBef>
                <a:spcPct val="0"/>
              </a:spcBef>
              <a:spcAft>
                <a:spcPct val="0"/>
              </a:spcAft>
              <a:tabLst>
                <a:tab pos="1428750" algn="l"/>
                <a:tab pos="1941513" algn="l"/>
                <a:tab pos="2292350" algn="l"/>
              </a:tabLst>
              <a:defRPr>
                <a:solidFill>
                  <a:schemeClr val="tx1"/>
                </a:solidFill>
                <a:latin typeface="Tahoma" pitchFamily="34" charset="0"/>
              </a:defRPr>
            </a:lvl6pPr>
            <a:lvl7pPr marL="2971800" indent="-228600" eaLnBrk="0" fontAlgn="base" hangingPunct="0">
              <a:spcBef>
                <a:spcPct val="0"/>
              </a:spcBef>
              <a:spcAft>
                <a:spcPct val="0"/>
              </a:spcAft>
              <a:tabLst>
                <a:tab pos="1428750" algn="l"/>
                <a:tab pos="1941513" algn="l"/>
                <a:tab pos="2292350" algn="l"/>
              </a:tabLst>
              <a:defRPr>
                <a:solidFill>
                  <a:schemeClr val="tx1"/>
                </a:solidFill>
                <a:latin typeface="Tahoma" pitchFamily="34" charset="0"/>
              </a:defRPr>
            </a:lvl7pPr>
            <a:lvl8pPr marL="3429000" indent="-228600" eaLnBrk="0" fontAlgn="base" hangingPunct="0">
              <a:spcBef>
                <a:spcPct val="0"/>
              </a:spcBef>
              <a:spcAft>
                <a:spcPct val="0"/>
              </a:spcAft>
              <a:tabLst>
                <a:tab pos="1428750" algn="l"/>
                <a:tab pos="1941513" algn="l"/>
                <a:tab pos="2292350" algn="l"/>
              </a:tabLst>
              <a:defRPr>
                <a:solidFill>
                  <a:schemeClr val="tx1"/>
                </a:solidFill>
                <a:latin typeface="Tahoma" pitchFamily="34" charset="0"/>
              </a:defRPr>
            </a:lvl8pPr>
            <a:lvl9pPr marL="3886200" indent="-228600" eaLnBrk="0" fontAlgn="base" hangingPunct="0">
              <a:spcBef>
                <a:spcPct val="0"/>
              </a:spcBef>
              <a:spcAft>
                <a:spcPct val="0"/>
              </a:spcAft>
              <a:tabLst>
                <a:tab pos="1428750" algn="l"/>
                <a:tab pos="1941513" algn="l"/>
                <a:tab pos="2292350" algn="l"/>
              </a:tabLst>
              <a:defRPr>
                <a:solidFill>
                  <a:schemeClr val="tx1"/>
                </a:solidFill>
                <a:latin typeface="Tahoma" pitchFamily="34" charset="0"/>
              </a:defRPr>
            </a:lvl9pPr>
          </a:lstStyle>
          <a:p>
            <a:pPr>
              <a:spcBef>
                <a:spcPct val="50000"/>
              </a:spcBef>
            </a:pPr>
            <a:r>
              <a:rPr lang="en-US" sz="2800" b="1" dirty="0">
                <a:solidFill>
                  <a:srgbClr val="0000FF"/>
                </a:solidFill>
                <a:latin typeface="Arial" charset="0"/>
              </a:rPr>
              <a:t>Angles</a:t>
            </a:r>
            <a:r>
              <a:rPr lang="en-US" sz="2800" b="1" dirty="0">
                <a:solidFill>
                  <a:schemeClr val="folHlink"/>
                </a:solidFill>
                <a:latin typeface="Arial" charset="0"/>
              </a:rPr>
              <a:t>	</a:t>
            </a:r>
            <a:r>
              <a:rPr lang="en-US" sz="2800" b="1" dirty="0">
                <a:latin typeface="Arial" charset="0"/>
              </a:rPr>
              <a:t>=	</a:t>
            </a:r>
            <a:r>
              <a:rPr lang="en-US" sz="2800" b="1" dirty="0">
                <a:solidFill>
                  <a:srgbClr val="0000FF"/>
                </a:solidFill>
                <a:latin typeface="Arial" charset="0"/>
              </a:rPr>
              <a:t>±	.5</a:t>
            </a:r>
            <a:r>
              <a:rPr lang="en-US" sz="2800" b="1" dirty="0">
                <a:solidFill>
                  <a:srgbClr val="0000FF"/>
                </a:solidFill>
                <a:latin typeface="Arial" charset="0"/>
                <a:cs typeface="Arial" charset="0"/>
              </a:rPr>
              <a:t>°</a:t>
            </a:r>
          </a:p>
        </p:txBody>
      </p:sp>
    </p:spTree>
    <p:extLst>
      <p:ext uri="{BB962C8B-B14F-4D97-AF65-F5344CB8AC3E}">
        <p14:creationId xmlns:p14="http://schemas.microsoft.com/office/powerpoint/2010/main" val="6624789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Tolerances</a:t>
            </a:r>
            <a:endParaRPr lang="en-US" dirty="0"/>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47800"/>
            <a:ext cx="9069988" cy="526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val 12"/>
          <p:cNvSpPr>
            <a:spLocks noChangeArrowheads="1"/>
          </p:cNvSpPr>
          <p:nvPr/>
        </p:nvSpPr>
        <p:spPr bwMode="auto">
          <a:xfrm>
            <a:off x="1981201" y="3352800"/>
            <a:ext cx="838200" cy="381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 name="TextBox 5"/>
          <p:cNvSpPr txBox="1"/>
          <p:nvPr/>
        </p:nvSpPr>
        <p:spPr>
          <a:xfrm>
            <a:off x="2514601" y="5562600"/>
            <a:ext cx="6477000" cy="954107"/>
          </a:xfrm>
          <a:prstGeom prst="rect">
            <a:avLst/>
          </a:prstGeom>
          <a:solidFill>
            <a:schemeClr val="bg1"/>
          </a:solidFill>
          <a:ln>
            <a:solidFill>
              <a:srgbClr val="0000FF"/>
            </a:solidFill>
          </a:ln>
        </p:spPr>
        <p:txBody>
          <a:bodyPr wrap="square" rtlCol="0">
            <a:spAutoFit/>
          </a:bodyPr>
          <a:lstStyle/>
          <a:p>
            <a:r>
              <a:rPr lang="en-US" sz="2800" dirty="0" smtClean="0">
                <a:solidFill>
                  <a:srgbClr val="0000FF"/>
                </a:solidFill>
              </a:rPr>
              <a:t>Tolerance </a:t>
            </a:r>
            <a:r>
              <a:rPr lang="en-US" sz="2800" dirty="0" smtClean="0"/>
              <a:t>= Upper Limit – Lower Limit</a:t>
            </a:r>
          </a:p>
          <a:p>
            <a:r>
              <a:rPr lang="en-US" sz="2800" smtClean="0"/>
              <a:t>                 =</a:t>
            </a:r>
            <a:r>
              <a:rPr lang="en-US" sz="2800" smtClean="0">
                <a:solidFill>
                  <a:srgbClr val="0000FF"/>
                </a:solidFill>
              </a:rPr>
              <a:t> </a:t>
            </a:r>
            <a:r>
              <a:rPr lang="en-US" sz="2800" dirty="0" smtClean="0"/>
              <a:t>3.010 – 2.990 = 0.020</a:t>
            </a:r>
            <a:endParaRPr lang="en-US" sz="2800" dirty="0"/>
          </a:p>
        </p:txBody>
      </p:sp>
      <p:sp>
        <p:nvSpPr>
          <p:cNvPr id="7" name="TextBox 6"/>
          <p:cNvSpPr txBox="1"/>
          <p:nvPr/>
        </p:nvSpPr>
        <p:spPr>
          <a:xfrm>
            <a:off x="0" y="986135"/>
            <a:ext cx="5486400" cy="461665"/>
          </a:xfrm>
          <a:prstGeom prst="rect">
            <a:avLst/>
          </a:prstGeom>
          <a:noFill/>
          <a:ln>
            <a:solidFill>
              <a:srgbClr val="0000FF"/>
            </a:solidFill>
          </a:ln>
        </p:spPr>
        <p:txBody>
          <a:bodyPr wrap="square" rtlCol="0">
            <a:spAutoFit/>
          </a:bodyPr>
          <a:lstStyle/>
          <a:p>
            <a:r>
              <a:rPr lang="en-US" sz="2400" dirty="0" smtClean="0">
                <a:solidFill>
                  <a:srgbClr val="0000FF"/>
                </a:solidFill>
              </a:rPr>
              <a:t>Upper Limit </a:t>
            </a:r>
            <a:r>
              <a:rPr lang="en-US" sz="2400" dirty="0" smtClean="0"/>
              <a:t>= 3.00 + 0.010 = 3.010</a:t>
            </a:r>
            <a:endParaRPr lang="en-US" sz="2400" dirty="0"/>
          </a:p>
        </p:txBody>
      </p:sp>
      <p:sp>
        <p:nvSpPr>
          <p:cNvPr id="8" name="TextBox 7"/>
          <p:cNvSpPr txBox="1"/>
          <p:nvPr/>
        </p:nvSpPr>
        <p:spPr>
          <a:xfrm>
            <a:off x="0" y="1447800"/>
            <a:ext cx="5486400" cy="461665"/>
          </a:xfrm>
          <a:prstGeom prst="rect">
            <a:avLst/>
          </a:prstGeom>
          <a:solidFill>
            <a:schemeClr val="bg1"/>
          </a:solidFill>
          <a:ln>
            <a:solidFill>
              <a:srgbClr val="0000FF"/>
            </a:solidFill>
          </a:ln>
        </p:spPr>
        <p:txBody>
          <a:bodyPr wrap="square" rtlCol="0">
            <a:spAutoFit/>
          </a:bodyPr>
          <a:lstStyle/>
          <a:p>
            <a:r>
              <a:rPr lang="en-US" sz="2400" dirty="0" smtClean="0">
                <a:solidFill>
                  <a:srgbClr val="0000FF"/>
                </a:solidFill>
              </a:rPr>
              <a:t>Lower Limit </a:t>
            </a:r>
            <a:r>
              <a:rPr lang="en-US" sz="2400" dirty="0" smtClean="0"/>
              <a:t>= 3.00 + - 0.010 = 2. 990</a:t>
            </a:r>
            <a:endParaRPr lang="en-US" sz="2400" dirty="0"/>
          </a:p>
        </p:txBody>
      </p:sp>
      <p:sp>
        <p:nvSpPr>
          <p:cNvPr id="9" name="Oval 12"/>
          <p:cNvSpPr>
            <a:spLocks noChangeArrowheads="1"/>
          </p:cNvSpPr>
          <p:nvPr/>
        </p:nvSpPr>
        <p:spPr bwMode="auto">
          <a:xfrm>
            <a:off x="228600" y="5943600"/>
            <a:ext cx="1295400" cy="381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extLst>
      <p:ext uri="{BB962C8B-B14F-4D97-AF65-F5344CB8AC3E}">
        <p14:creationId xmlns:p14="http://schemas.microsoft.com/office/powerpoint/2010/main" val="3420009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heel(1)">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9" name="Picture 15" descr="C:\Users\dcalvin\AppData\Local\Microsoft\Windows\Temporary Internet Files\Content.IE5\QRBMSJDO\rejected[1].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4934" b="98026" l="2757" r="98747"/>
                    </a14:imgEffect>
                    <a14:imgEffect>
                      <a14:sharpenSoften amount="50000"/>
                    </a14:imgEffect>
                    <a14:imgEffect>
                      <a14:colorTemperature colorTemp="5300"/>
                    </a14:imgEffect>
                    <a14:imgEffect>
                      <a14:saturation sat="300000"/>
                    </a14:imgEffect>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5105400" y="3900202"/>
            <a:ext cx="3878580" cy="295510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Out of Tolerance</a:t>
            </a:r>
            <a:endParaRPr lang="en-US" dirty="0"/>
          </a:p>
        </p:txBody>
      </p:sp>
      <p:sp>
        <p:nvSpPr>
          <p:cNvPr id="10" name="Content Placeholder 2"/>
          <p:cNvSpPr>
            <a:spLocks noGrp="1"/>
          </p:cNvSpPr>
          <p:nvPr>
            <p:ph idx="1"/>
          </p:nvPr>
        </p:nvSpPr>
        <p:spPr>
          <a:xfrm>
            <a:off x="457200" y="1295401"/>
            <a:ext cx="8229600" cy="3733800"/>
          </a:xfrm>
        </p:spPr>
        <p:txBody>
          <a:bodyPr/>
          <a:lstStyle/>
          <a:p>
            <a:r>
              <a:rPr lang="en-US" dirty="0" smtClean="0"/>
              <a:t>A manufactured part is said to be </a:t>
            </a:r>
            <a:r>
              <a:rPr lang="en-US" dirty="0" smtClean="0">
                <a:solidFill>
                  <a:srgbClr val="FF0000"/>
                </a:solidFill>
              </a:rPr>
              <a:t>out of tolerance</a:t>
            </a:r>
            <a:r>
              <a:rPr lang="en-US" dirty="0" smtClean="0">
                <a:solidFill>
                  <a:srgbClr val="C00000"/>
                </a:solidFill>
              </a:rPr>
              <a:t> </a:t>
            </a:r>
            <a:r>
              <a:rPr lang="en-US" dirty="0" smtClean="0"/>
              <a:t>if the part is not within specified limits</a:t>
            </a:r>
          </a:p>
          <a:p>
            <a:r>
              <a:rPr lang="en-US" dirty="0" smtClean="0"/>
              <a:t>Manufacturing facilities often institute quality control measures to help ensure that parts are within tolerance</a:t>
            </a:r>
            <a:endParaRPr lang="en-US" dirty="0"/>
          </a:p>
        </p:txBody>
      </p:sp>
    </p:spTree>
    <p:extLst>
      <p:ext uri="{BB962C8B-B14F-4D97-AF65-F5344CB8AC3E}">
        <p14:creationId xmlns:p14="http://schemas.microsoft.com/office/powerpoint/2010/main" val="9790092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Fit</a:t>
            </a:r>
            <a:endParaRPr lang="en-US" dirty="0"/>
          </a:p>
        </p:txBody>
      </p:sp>
      <p:sp>
        <p:nvSpPr>
          <p:cNvPr id="3" name="Content Placeholder 2"/>
          <p:cNvSpPr>
            <a:spLocks noGrp="1"/>
          </p:cNvSpPr>
          <p:nvPr>
            <p:ph idx="1"/>
          </p:nvPr>
        </p:nvSpPr>
        <p:spPr>
          <a:xfrm>
            <a:off x="457200" y="1295401"/>
            <a:ext cx="8229600" cy="3733800"/>
          </a:xfrm>
        </p:spPr>
        <p:txBody>
          <a:bodyPr/>
          <a:lstStyle/>
          <a:p>
            <a:r>
              <a:rPr lang="en-US" dirty="0">
                <a:solidFill>
                  <a:srgbClr val="C00000"/>
                </a:solidFill>
              </a:rPr>
              <a:t>Clearance </a:t>
            </a:r>
            <a:r>
              <a:rPr lang="en-US" dirty="0" smtClean="0">
                <a:solidFill>
                  <a:srgbClr val="C00000"/>
                </a:solidFill>
              </a:rPr>
              <a:t>Fit</a:t>
            </a:r>
            <a:r>
              <a:rPr lang="en-US" sz="2800" dirty="0">
                <a:solidFill>
                  <a:srgbClr val="C00000"/>
                </a:solidFill>
              </a:rPr>
              <a:t> </a:t>
            </a:r>
            <a:r>
              <a:rPr lang="en-US" dirty="0" smtClean="0"/>
              <a:t>limits the </a:t>
            </a:r>
            <a:r>
              <a:rPr lang="en-US" dirty="0"/>
              <a:t>size </a:t>
            </a:r>
            <a:r>
              <a:rPr lang="en-US" dirty="0" smtClean="0"/>
              <a:t>of mating parts so that </a:t>
            </a:r>
            <a:r>
              <a:rPr lang="en-US" dirty="0"/>
              <a:t>a clearance always results when mating parts are </a:t>
            </a:r>
            <a:r>
              <a:rPr lang="en-US" dirty="0" smtClean="0"/>
              <a:t>assembled</a:t>
            </a:r>
          </a:p>
          <a:p>
            <a:r>
              <a:rPr lang="en-US" dirty="0" smtClean="0">
                <a:solidFill>
                  <a:srgbClr val="C00000"/>
                </a:solidFill>
              </a:rPr>
              <a:t>Interference Fit</a:t>
            </a:r>
            <a:r>
              <a:rPr lang="en-US" sz="2800" dirty="0" smtClean="0">
                <a:solidFill>
                  <a:srgbClr val="C00000"/>
                </a:solidFill>
              </a:rPr>
              <a:t> </a:t>
            </a:r>
            <a:r>
              <a:rPr lang="en-US" dirty="0" smtClean="0"/>
              <a:t>limits the size of mating parts so that an </a:t>
            </a:r>
            <a:r>
              <a:rPr lang="en-US" dirty="0"/>
              <a:t>interference always results when mating parts are </a:t>
            </a:r>
            <a:r>
              <a:rPr lang="en-US" dirty="0" smtClean="0"/>
              <a:t>assembled</a:t>
            </a:r>
          </a:p>
          <a:p>
            <a:r>
              <a:rPr lang="en-US" dirty="0" smtClean="0">
                <a:solidFill>
                  <a:srgbClr val="C00000"/>
                </a:solidFill>
              </a:rPr>
              <a:t>Transition fit </a:t>
            </a:r>
            <a:r>
              <a:rPr lang="en-US" dirty="0" smtClean="0"/>
              <a:t>occurs when two mating parts can sometimes have a clearance fit and sometimes have an interference fit</a:t>
            </a:r>
            <a:endParaRPr lang="en-US" dirty="0"/>
          </a:p>
        </p:txBody>
      </p:sp>
    </p:spTree>
    <p:extLst>
      <p:ext uri="{BB962C8B-B14F-4D97-AF65-F5344CB8AC3E}">
        <p14:creationId xmlns:p14="http://schemas.microsoft.com/office/powerpoint/2010/main" val="27472445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Fit</a:t>
            </a:r>
            <a:endParaRPr lang="en-US" dirty="0"/>
          </a:p>
        </p:txBody>
      </p:sp>
      <p:pic>
        <p:nvPicPr>
          <p:cNvPr id="5"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006" t="15914" b="18034"/>
          <a:stretch/>
        </p:blipFill>
        <p:spPr bwMode="auto">
          <a:xfrm>
            <a:off x="609600" y="1219200"/>
            <a:ext cx="7772400" cy="5522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609600" y="1371600"/>
            <a:ext cx="4419600" cy="1371600"/>
          </a:xfrm>
        </p:spPr>
        <p:txBody>
          <a:bodyPr/>
          <a:lstStyle/>
          <a:p>
            <a:pPr marL="0" indent="0">
              <a:buNone/>
            </a:pPr>
            <a:r>
              <a:rPr lang="en-US" dirty="0">
                <a:solidFill>
                  <a:srgbClr val="C00000"/>
                </a:solidFill>
              </a:rPr>
              <a:t>Clearance </a:t>
            </a:r>
            <a:r>
              <a:rPr lang="en-US" dirty="0" smtClean="0">
                <a:solidFill>
                  <a:srgbClr val="C00000"/>
                </a:solidFill>
              </a:rPr>
              <a:t>Fit – </a:t>
            </a:r>
            <a:r>
              <a:rPr lang="en-US" sz="2800" dirty="0" smtClean="0"/>
              <a:t>Always a clearance between the axle and the opening</a:t>
            </a:r>
            <a:endParaRPr lang="en-US" sz="2800" dirty="0"/>
          </a:p>
          <a:p>
            <a:endParaRPr lang="en-US" dirty="0"/>
          </a:p>
        </p:txBody>
      </p:sp>
    </p:spTree>
    <p:extLst>
      <p:ext uri="{BB962C8B-B14F-4D97-AF65-F5344CB8AC3E}">
        <p14:creationId xmlns:p14="http://schemas.microsoft.com/office/powerpoint/2010/main" val="19639631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Tolerances</a:t>
            </a:r>
            <a:endParaRPr lang="en-US" dirty="0"/>
          </a:p>
        </p:txBody>
      </p:sp>
      <p:sp>
        <p:nvSpPr>
          <p:cNvPr id="12" name="Content Placeholder 11"/>
          <p:cNvSpPr>
            <a:spLocks noGrp="1"/>
          </p:cNvSpPr>
          <p:nvPr>
            <p:ph idx="1"/>
          </p:nvPr>
        </p:nvSpPr>
        <p:spPr/>
        <p:txBody>
          <a:bodyPr/>
          <a:lstStyle/>
          <a:p>
            <a:r>
              <a:rPr lang="en-US" sz="2800" dirty="0" smtClean="0"/>
              <a:t>Variation is unavoidable</a:t>
            </a:r>
          </a:p>
          <a:p>
            <a:r>
              <a:rPr lang="en-US" sz="2800" dirty="0" smtClean="0"/>
              <a:t>No two manufactured parts are identical – some degree of variation will exist</a:t>
            </a:r>
          </a:p>
          <a:p>
            <a:r>
              <a:rPr lang="en-US" sz="2800" dirty="0" smtClean="0"/>
              <a:t>Tolerances are used in production drawings to control the manufacturing process and control the variation between copies of the same part</a:t>
            </a:r>
          </a:p>
          <a:p>
            <a:r>
              <a:rPr lang="en-US" sz="2800" dirty="0" smtClean="0"/>
              <a:t>In particular, tolerances are applied to mating parts in an assembly</a:t>
            </a:r>
          </a:p>
          <a:p>
            <a:pPr lvl="1"/>
            <a:r>
              <a:rPr lang="en-US" sz="2400" dirty="0" smtClean="0"/>
              <a:t>One advantage in using tolerances is that </a:t>
            </a:r>
            <a:r>
              <a:rPr lang="en-US" sz="2400" b="1" dirty="0" smtClean="0"/>
              <a:t>interchangeable parts </a:t>
            </a:r>
            <a:r>
              <a:rPr lang="en-US" sz="2400" dirty="0" smtClean="0"/>
              <a:t>can be used</a:t>
            </a:r>
            <a:endParaRPr lang="en-US" sz="2400" dirty="0"/>
          </a:p>
        </p:txBody>
      </p:sp>
    </p:spTree>
    <p:extLst>
      <p:ext uri="{BB962C8B-B14F-4D97-AF65-F5344CB8AC3E}">
        <p14:creationId xmlns:p14="http://schemas.microsoft.com/office/powerpoint/2010/main" val="3604212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Fit</a:t>
            </a:r>
            <a:endParaRPr lang="en-US" dirty="0"/>
          </a:p>
        </p:txBody>
      </p:sp>
      <p:pic>
        <p:nvPicPr>
          <p:cNvPr id="3075" name="Picture 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2312"/>
          <a:stretch/>
        </p:blipFill>
        <p:spPr bwMode="auto">
          <a:xfrm>
            <a:off x="609600" y="1219200"/>
            <a:ext cx="7772400" cy="524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637142" y="1234807"/>
            <a:ext cx="4696858" cy="761999"/>
          </a:xfrm>
        </p:spPr>
        <p:txBody>
          <a:bodyPr/>
          <a:lstStyle/>
          <a:p>
            <a:pPr marL="0" indent="0">
              <a:buNone/>
            </a:pPr>
            <a:r>
              <a:rPr lang="en-US" dirty="0" smtClean="0">
                <a:solidFill>
                  <a:srgbClr val="C00000"/>
                </a:solidFill>
              </a:rPr>
              <a:t>Interference Fit - </a:t>
            </a:r>
            <a:r>
              <a:rPr lang="en-US" sz="2800" dirty="0" smtClean="0"/>
              <a:t>Always an interference between the axle and the opening</a:t>
            </a:r>
            <a:endParaRPr lang="en-US" sz="2800" dirty="0"/>
          </a:p>
          <a:p>
            <a:pPr marL="0" indent="0">
              <a:buNone/>
            </a:pPr>
            <a:endParaRPr lang="en-US" dirty="0"/>
          </a:p>
          <a:p>
            <a:endParaRPr lang="en-US" dirty="0"/>
          </a:p>
        </p:txBody>
      </p:sp>
    </p:spTree>
    <p:extLst>
      <p:ext uri="{BB962C8B-B14F-4D97-AF65-F5344CB8AC3E}">
        <p14:creationId xmlns:p14="http://schemas.microsoft.com/office/powerpoint/2010/main" val="2548067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dirty="0" smtClean="0">
                <a:solidFill>
                  <a:srgbClr val="C00000"/>
                </a:solidFill>
              </a:rPr>
              <a:t>Maximum material condition (MMC) </a:t>
            </a:r>
            <a:r>
              <a:rPr lang="en-US" dirty="0" smtClean="0"/>
              <a:t>is the condition of a part when it contains the </a:t>
            </a:r>
            <a:r>
              <a:rPr lang="en-US" dirty="0" smtClean="0">
                <a:solidFill>
                  <a:srgbClr val="0000FF"/>
                </a:solidFill>
              </a:rPr>
              <a:t>largest amount of material</a:t>
            </a:r>
            <a:r>
              <a:rPr lang="en-US" dirty="0" smtClean="0"/>
              <a:t>.</a:t>
            </a:r>
          </a:p>
          <a:p>
            <a:pPr lvl="1"/>
            <a:r>
              <a:rPr lang="en-US" dirty="0" smtClean="0"/>
              <a:t>The MMC of an external feature, e.g., the length of a plate, is the upper limit of the dimension</a:t>
            </a:r>
          </a:p>
          <a:p>
            <a:pPr lvl="1"/>
            <a:r>
              <a:rPr lang="en-US" dirty="0" smtClean="0"/>
              <a:t>The MMC of an internal feature, e.g., the diameter of a hole, is the lower limit of the dimension</a:t>
            </a:r>
          </a:p>
        </p:txBody>
      </p:sp>
    </p:spTree>
    <p:extLst>
      <p:ext uri="{BB962C8B-B14F-4D97-AF65-F5344CB8AC3E}">
        <p14:creationId xmlns:p14="http://schemas.microsoft.com/office/powerpoint/2010/main" val="16248246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dirty="0" smtClean="0">
                <a:solidFill>
                  <a:srgbClr val="C00000"/>
                </a:solidFill>
              </a:rPr>
              <a:t>Least material condition (LMC) </a:t>
            </a:r>
            <a:r>
              <a:rPr lang="en-US" dirty="0" smtClean="0"/>
              <a:t>is the condition of a part when it contains the </a:t>
            </a:r>
            <a:r>
              <a:rPr lang="en-US" dirty="0" smtClean="0">
                <a:solidFill>
                  <a:srgbClr val="0000FF"/>
                </a:solidFill>
              </a:rPr>
              <a:t>smallest amount of material</a:t>
            </a:r>
            <a:r>
              <a:rPr lang="en-US" dirty="0" smtClean="0"/>
              <a:t>.</a:t>
            </a:r>
          </a:p>
          <a:p>
            <a:pPr lvl="1"/>
            <a:r>
              <a:rPr lang="en-US" dirty="0" smtClean="0"/>
              <a:t>The LMC of an external feature, e.g., the length of a plate, is the lower limit of the dimension</a:t>
            </a:r>
          </a:p>
          <a:p>
            <a:pPr lvl="1"/>
            <a:r>
              <a:rPr lang="en-US" dirty="0" smtClean="0"/>
              <a:t>The LMC of an internal feature, e.g., the diameter of a hole, is the upper limit of </a:t>
            </a:r>
            <a:r>
              <a:rPr lang="en-US" smtClean="0"/>
              <a:t>the diameter </a:t>
            </a:r>
            <a:r>
              <a:rPr lang="en-US" dirty="0" smtClean="0"/>
              <a:t>dimension</a:t>
            </a:r>
          </a:p>
        </p:txBody>
      </p:sp>
    </p:spTree>
    <p:extLst>
      <p:ext uri="{BB962C8B-B14F-4D97-AF65-F5344CB8AC3E}">
        <p14:creationId xmlns:p14="http://schemas.microsoft.com/office/powerpoint/2010/main" val="27736505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a:xfrm>
            <a:off x="457200" y="1066801"/>
            <a:ext cx="8229600" cy="1981200"/>
          </a:xfrm>
        </p:spPr>
        <p:txBody>
          <a:bodyPr/>
          <a:lstStyle/>
          <a:p>
            <a:r>
              <a:rPr lang="en-US" dirty="0" smtClean="0">
                <a:solidFill>
                  <a:srgbClr val="C00000"/>
                </a:solidFill>
              </a:rPr>
              <a:t>Allowance</a:t>
            </a:r>
            <a:r>
              <a:rPr lang="en-US" dirty="0" smtClean="0"/>
              <a:t> is the minimum clearance or maximum interference </a:t>
            </a:r>
            <a:r>
              <a:rPr lang="en-US" smtClean="0"/>
              <a:t>between parts</a:t>
            </a:r>
            <a:endParaRPr lang="en-US" dirty="0" smtClean="0"/>
          </a:p>
        </p:txBody>
      </p:sp>
      <p:sp>
        <p:nvSpPr>
          <p:cNvPr id="5" name="TextBox 4"/>
          <p:cNvSpPr txBox="1"/>
          <p:nvPr/>
        </p:nvSpPr>
        <p:spPr>
          <a:xfrm>
            <a:off x="691307" y="3505200"/>
            <a:ext cx="7606645" cy="954107"/>
          </a:xfrm>
          <a:prstGeom prst="rect">
            <a:avLst/>
          </a:prstGeom>
          <a:noFill/>
          <a:ln>
            <a:solidFill>
              <a:srgbClr val="0000FF"/>
            </a:solidFill>
          </a:ln>
        </p:spPr>
        <p:txBody>
          <a:bodyPr wrap="square" rtlCol="0">
            <a:spAutoFit/>
          </a:bodyPr>
          <a:lstStyle/>
          <a:p>
            <a:r>
              <a:rPr lang="en-US" sz="2800" dirty="0" smtClean="0">
                <a:solidFill>
                  <a:srgbClr val="0000FF"/>
                </a:solidFill>
              </a:rPr>
              <a:t>Allowance </a:t>
            </a:r>
            <a:r>
              <a:rPr lang="en-US" sz="2800" dirty="0" smtClean="0"/>
              <a:t>=    MMC internal feature </a:t>
            </a:r>
          </a:p>
          <a:p>
            <a:r>
              <a:rPr lang="en-US" sz="2800" dirty="0"/>
              <a:t>	</a:t>
            </a:r>
            <a:r>
              <a:rPr lang="en-US" sz="2800" dirty="0" smtClean="0"/>
              <a:t>	  – MMC external feature</a:t>
            </a:r>
          </a:p>
        </p:txBody>
      </p:sp>
    </p:spTree>
    <p:extLst>
      <p:ext uri="{BB962C8B-B14F-4D97-AF65-F5344CB8AC3E}">
        <p14:creationId xmlns:p14="http://schemas.microsoft.com/office/powerpoint/2010/main" val="36371271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Calculate Allowance</a:t>
            </a:r>
            <a:endParaRPr lang="en-US" dirty="0"/>
          </a:p>
        </p:txBody>
      </p:sp>
      <p:pic>
        <p:nvPicPr>
          <p:cNvPr id="6"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006" t="15914" r="7787" b="18034"/>
          <a:stretch/>
        </p:blipFill>
        <p:spPr bwMode="auto">
          <a:xfrm>
            <a:off x="1863144" y="1219200"/>
            <a:ext cx="7128456" cy="5522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2438400" y="1382524"/>
            <a:ext cx="3124200" cy="370076"/>
          </a:xfrm>
          <a:prstGeom prst="rect">
            <a:avLst/>
          </a:prstGeom>
          <a:solidFill>
            <a:srgbClr val="FFFF00">
              <a:alpha val="5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438400" y="1763524"/>
            <a:ext cx="3124200" cy="370076"/>
          </a:xfrm>
          <a:prstGeom prst="rect">
            <a:avLst/>
          </a:prstGeom>
          <a:solidFill>
            <a:srgbClr val="C5E757">
              <a:alpha val="5176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68148" y="4883742"/>
            <a:ext cx="3124200" cy="1524000"/>
          </a:xfrm>
          <a:prstGeom prst="rect">
            <a:avLst/>
          </a:prstGeom>
          <a:solidFill>
            <a:srgbClr val="FFFF00">
              <a:alpha val="5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81001" y="4876800"/>
            <a:ext cx="3124200" cy="1477328"/>
          </a:xfrm>
          <a:prstGeom prst="rect">
            <a:avLst/>
          </a:prstGeom>
          <a:noFill/>
        </p:spPr>
        <p:txBody>
          <a:bodyPr wrap="square" rtlCol="0">
            <a:spAutoFit/>
          </a:bodyPr>
          <a:lstStyle/>
          <a:p>
            <a:r>
              <a:rPr lang="en-US" dirty="0" smtClean="0"/>
              <a:t>The maximum material condition (MMC) of the hole is 10.15 since the smaller hole will result in the most material in the part</a:t>
            </a:r>
            <a:endParaRPr lang="en-US" dirty="0"/>
          </a:p>
        </p:txBody>
      </p:sp>
      <p:sp>
        <p:nvSpPr>
          <p:cNvPr id="12" name="Rectangle 11"/>
          <p:cNvSpPr/>
          <p:nvPr/>
        </p:nvSpPr>
        <p:spPr>
          <a:xfrm>
            <a:off x="3581400" y="5036142"/>
            <a:ext cx="3124200" cy="1524000"/>
          </a:xfrm>
          <a:prstGeom prst="rect">
            <a:avLst/>
          </a:prstGeom>
          <a:solidFill>
            <a:srgbClr val="C5E757">
              <a:alpha val="5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3600680" y="5086486"/>
            <a:ext cx="3124200" cy="1477328"/>
          </a:xfrm>
          <a:prstGeom prst="rect">
            <a:avLst/>
          </a:prstGeom>
        </p:spPr>
        <p:txBody>
          <a:bodyPr wrap="square">
            <a:spAutoFit/>
          </a:bodyPr>
          <a:lstStyle/>
          <a:p>
            <a:r>
              <a:rPr lang="en-US" dirty="0"/>
              <a:t>The </a:t>
            </a:r>
            <a:r>
              <a:rPr lang="en-US" dirty="0" smtClean="0"/>
              <a:t>maximum </a:t>
            </a:r>
            <a:r>
              <a:rPr lang="en-US" dirty="0"/>
              <a:t>m</a:t>
            </a:r>
            <a:r>
              <a:rPr lang="en-US" dirty="0" smtClean="0"/>
              <a:t>aterial </a:t>
            </a:r>
            <a:r>
              <a:rPr lang="en-US" dirty="0"/>
              <a:t>condition </a:t>
            </a:r>
            <a:r>
              <a:rPr lang="en-US" dirty="0" smtClean="0"/>
              <a:t>(MMC) of </a:t>
            </a:r>
            <a:r>
              <a:rPr lang="en-US" dirty="0"/>
              <a:t>the </a:t>
            </a:r>
            <a:r>
              <a:rPr lang="en-US" dirty="0" smtClean="0"/>
              <a:t>axle </a:t>
            </a:r>
            <a:r>
              <a:rPr lang="en-US" dirty="0"/>
              <a:t>is </a:t>
            </a:r>
            <a:r>
              <a:rPr lang="en-US" dirty="0" smtClean="0"/>
              <a:t>10.00 since </a:t>
            </a:r>
            <a:r>
              <a:rPr lang="en-US" dirty="0"/>
              <a:t>the </a:t>
            </a:r>
            <a:r>
              <a:rPr lang="en-US" dirty="0" smtClean="0"/>
              <a:t>larger axle will </a:t>
            </a:r>
            <a:r>
              <a:rPr lang="en-US" dirty="0"/>
              <a:t>result in the most material in the part</a:t>
            </a:r>
          </a:p>
        </p:txBody>
      </p:sp>
      <p:sp>
        <p:nvSpPr>
          <p:cNvPr id="15" name="Rectangle 14"/>
          <p:cNvSpPr/>
          <p:nvPr/>
        </p:nvSpPr>
        <p:spPr>
          <a:xfrm>
            <a:off x="2286000" y="2362200"/>
            <a:ext cx="802855" cy="370076"/>
          </a:xfrm>
          <a:prstGeom prst="rect">
            <a:avLst/>
          </a:prstGeom>
          <a:solidFill>
            <a:srgbClr val="FFFF00">
              <a:alpha val="5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3505200" y="2362200"/>
            <a:ext cx="914400" cy="370076"/>
          </a:xfrm>
          <a:prstGeom prst="rect">
            <a:avLst/>
          </a:prstGeom>
          <a:solidFill>
            <a:srgbClr val="C5E757">
              <a:alpha val="51765"/>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52400" y="1278875"/>
            <a:ext cx="5499252" cy="892552"/>
          </a:xfrm>
          <a:prstGeom prst="rect">
            <a:avLst/>
          </a:prstGeom>
          <a:noFill/>
          <a:ln>
            <a:solidFill>
              <a:srgbClr val="0000FF"/>
            </a:solidFill>
          </a:ln>
        </p:spPr>
        <p:txBody>
          <a:bodyPr wrap="square" rtlCol="0">
            <a:spAutoFit/>
          </a:bodyPr>
          <a:lstStyle/>
          <a:p>
            <a:r>
              <a:rPr lang="en-US" sz="2800" dirty="0" smtClean="0">
                <a:solidFill>
                  <a:srgbClr val="0000FF"/>
                </a:solidFill>
              </a:rPr>
              <a:t>Allowance </a:t>
            </a:r>
            <a:r>
              <a:rPr lang="en-US" sz="2800" dirty="0" smtClean="0"/>
              <a:t>=   </a:t>
            </a:r>
            <a:r>
              <a:rPr lang="en-US" sz="2400" dirty="0" smtClean="0"/>
              <a:t>MMC internal feature </a:t>
            </a:r>
          </a:p>
          <a:p>
            <a:r>
              <a:rPr lang="en-US" sz="2400" dirty="0"/>
              <a:t>	</a:t>
            </a:r>
            <a:r>
              <a:rPr lang="en-US" sz="2400" dirty="0" smtClean="0"/>
              <a:t>	  – MMC external feature</a:t>
            </a:r>
          </a:p>
        </p:txBody>
      </p:sp>
      <p:sp>
        <p:nvSpPr>
          <p:cNvPr id="8" name="TextBox 7"/>
          <p:cNvSpPr txBox="1"/>
          <p:nvPr/>
        </p:nvSpPr>
        <p:spPr>
          <a:xfrm>
            <a:off x="152401" y="2307848"/>
            <a:ext cx="4648200" cy="892552"/>
          </a:xfrm>
          <a:prstGeom prst="rect">
            <a:avLst/>
          </a:prstGeom>
          <a:noFill/>
          <a:ln>
            <a:solidFill>
              <a:srgbClr val="0000FF"/>
            </a:solidFill>
          </a:ln>
        </p:spPr>
        <p:txBody>
          <a:bodyPr wrap="square" rtlCol="0">
            <a:spAutoFit/>
          </a:bodyPr>
          <a:lstStyle/>
          <a:p>
            <a:r>
              <a:rPr lang="en-US" sz="2800" dirty="0" smtClean="0">
                <a:solidFill>
                  <a:srgbClr val="0000FF"/>
                </a:solidFill>
              </a:rPr>
              <a:t>Allowance </a:t>
            </a:r>
            <a:r>
              <a:rPr lang="en-US" sz="2800" dirty="0" smtClean="0"/>
              <a:t>= </a:t>
            </a:r>
            <a:r>
              <a:rPr lang="en-US" sz="2400" dirty="0" smtClean="0"/>
              <a:t>10.15  –  10.00 </a:t>
            </a:r>
          </a:p>
          <a:p>
            <a:r>
              <a:rPr lang="en-US" sz="2400" dirty="0"/>
              <a:t>	</a:t>
            </a:r>
            <a:r>
              <a:rPr lang="en-US" sz="2400" dirty="0" smtClean="0"/>
              <a:t>	= </a:t>
            </a:r>
            <a:r>
              <a:rPr lang="en-US" sz="2400" dirty="0" smtClean="0">
                <a:solidFill>
                  <a:srgbClr val="0000FF"/>
                </a:solidFill>
              </a:rPr>
              <a:t>0.15</a:t>
            </a:r>
          </a:p>
        </p:txBody>
      </p:sp>
      <p:sp>
        <p:nvSpPr>
          <p:cNvPr id="3" name="TextBox 2"/>
          <p:cNvSpPr txBox="1"/>
          <p:nvPr/>
        </p:nvSpPr>
        <p:spPr>
          <a:xfrm rot="16200000">
            <a:off x="6543705" y="2567307"/>
            <a:ext cx="876300" cy="400110"/>
          </a:xfrm>
          <a:prstGeom prst="rect">
            <a:avLst/>
          </a:prstGeom>
          <a:noFill/>
        </p:spPr>
        <p:txBody>
          <a:bodyPr wrap="square" rtlCol="0">
            <a:spAutoFit/>
          </a:bodyPr>
          <a:lstStyle/>
          <a:p>
            <a:r>
              <a:rPr lang="en-US" sz="2000" b="1" dirty="0" smtClean="0">
                <a:solidFill>
                  <a:srgbClr val="C00000"/>
                </a:solidFill>
              </a:rPr>
              <a:t>MMC</a:t>
            </a:r>
            <a:endParaRPr lang="en-US" sz="2000" b="1" dirty="0">
              <a:solidFill>
                <a:srgbClr val="C00000"/>
              </a:solidFill>
            </a:endParaRPr>
          </a:p>
        </p:txBody>
      </p:sp>
      <p:cxnSp>
        <p:nvCxnSpPr>
          <p:cNvPr id="5" name="Straight Arrow Connector 4"/>
          <p:cNvCxnSpPr/>
          <p:nvPr/>
        </p:nvCxnSpPr>
        <p:spPr>
          <a:xfrm>
            <a:off x="6981855" y="3205512"/>
            <a:ext cx="0" cy="4520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rot="16200000">
            <a:off x="5095905" y="2532181"/>
            <a:ext cx="876300" cy="400110"/>
          </a:xfrm>
          <a:prstGeom prst="rect">
            <a:avLst/>
          </a:prstGeom>
          <a:noFill/>
        </p:spPr>
        <p:txBody>
          <a:bodyPr wrap="square" rtlCol="0">
            <a:spAutoFit/>
          </a:bodyPr>
          <a:lstStyle/>
          <a:p>
            <a:r>
              <a:rPr lang="en-US" sz="2000" b="1" dirty="0" smtClean="0">
                <a:solidFill>
                  <a:srgbClr val="C00000"/>
                </a:solidFill>
              </a:rPr>
              <a:t>MMC</a:t>
            </a:r>
            <a:endParaRPr lang="en-US" sz="2000" b="1" dirty="0">
              <a:solidFill>
                <a:srgbClr val="C00000"/>
              </a:solidFill>
            </a:endParaRPr>
          </a:p>
        </p:txBody>
      </p:sp>
      <p:cxnSp>
        <p:nvCxnSpPr>
          <p:cNvPr id="18" name="Straight Arrow Connector 17"/>
          <p:cNvCxnSpPr/>
          <p:nvPr/>
        </p:nvCxnSpPr>
        <p:spPr>
          <a:xfrm>
            <a:off x="5534055" y="3170386"/>
            <a:ext cx="0" cy="4520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2496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wipe(left)">
                                      <p:cBhvr>
                                        <p:cTn id="14" dur="500"/>
                                        <p:tgtEl>
                                          <p:spTgt spid="11"/>
                                        </p:tgtEl>
                                      </p:cBhvr>
                                    </p:animEffect>
                                  </p:childTnLst>
                                </p:cTn>
                              </p:par>
                            </p:childTnLst>
                          </p:cTn>
                        </p:par>
                        <p:par>
                          <p:cTn id="15" fill="hold">
                            <p:stCondLst>
                              <p:cond delay="1000"/>
                            </p:stCondLst>
                            <p:childTnLst>
                              <p:par>
                                <p:cTn id="16" presetID="22" presetClass="entr" presetSubtype="1"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up)">
                                      <p:cBhvr>
                                        <p:cTn id="18" dur="500"/>
                                        <p:tgtEl>
                                          <p:spTgt spid="3"/>
                                        </p:tgtEl>
                                      </p:cBhvr>
                                    </p:animEffect>
                                  </p:childTnLst>
                                </p:cTn>
                              </p:par>
                            </p:childTnLst>
                          </p:cTn>
                        </p:par>
                        <p:par>
                          <p:cTn id="19" fill="hold">
                            <p:stCondLst>
                              <p:cond delay="1500"/>
                            </p:stCondLst>
                            <p:childTnLst>
                              <p:par>
                                <p:cTn id="20" presetID="22" presetClass="entr" presetSubtype="1"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up)">
                                      <p:cBhvr>
                                        <p:cTn id="22" dur="500"/>
                                        <p:tgtEl>
                                          <p:spTgt spid="5"/>
                                        </p:tgtEl>
                                      </p:cBhvr>
                                    </p:animEffect>
                                  </p:childTnLst>
                                </p:cTn>
                              </p:par>
                            </p:childTnLst>
                          </p:cTn>
                        </p:par>
                        <p:par>
                          <p:cTn id="23" fill="hold">
                            <p:stCondLst>
                              <p:cond delay="2000"/>
                            </p:stCondLst>
                            <p:childTnLst>
                              <p:par>
                                <p:cTn id="24" presetID="22" presetClass="entr" presetSubtype="8" fill="hold" grpId="1"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ipe(left)">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1"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left)">
                                      <p:cBhvr>
                                        <p:cTn id="31" dur="500"/>
                                        <p:tgtEl>
                                          <p:spTgt spid="13"/>
                                        </p:tgtEl>
                                      </p:cBhvr>
                                    </p:animEffect>
                                  </p:childTnLst>
                                </p:cTn>
                              </p:par>
                            </p:childTnLst>
                          </p:cTn>
                        </p:par>
                        <p:par>
                          <p:cTn id="32" fill="hold">
                            <p:stCondLst>
                              <p:cond delay="500"/>
                            </p:stCondLst>
                            <p:childTnLst>
                              <p:par>
                                <p:cTn id="33" presetID="22" presetClass="entr" presetSubtype="8"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left)">
                                      <p:cBhvr>
                                        <p:cTn id="35" dur="500"/>
                                        <p:tgtEl>
                                          <p:spTgt spid="12"/>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wipe(left)">
                                      <p:cBhvr>
                                        <p:cTn id="38" dur="500"/>
                                        <p:tgtEl>
                                          <p:spTgt spid="14"/>
                                        </p:tgtEl>
                                      </p:cBhvr>
                                    </p:animEffect>
                                  </p:childTnLst>
                                </p:cTn>
                              </p:par>
                            </p:childTnLst>
                          </p:cTn>
                        </p:par>
                        <p:par>
                          <p:cTn id="39" fill="hold">
                            <p:stCondLst>
                              <p:cond delay="1000"/>
                            </p:stCondLst>
                            <p:childTnLst>
                              <p:par>
                                <p:cTn id="40" presetID="22" presetClass="entr" presetSubtype="1" fill="hold" grpId="0" nodeType="after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wipe(up)">
                                      <p:cBhvr>
                                        <p:cTn id="42" dur="500"/>
                                        <p:tgtEl>
                                          <p:spTgt spid="17"/>
                                        </p:tgtEl>
                                      </p:cBhvr>
                                    </p:animEffect>
                                  </p:childTnLst>
                                </p:cTn>
                              </p:par>
                            </p:childTnLst>
                          </p:cTn>
                        </p:par>
                        <p:par>
                          <p:cTn id="43" fill="hold">
                            <p:stCondLst>
                              <p:cond delay="1500"/>
                            </p:stCondLst>
                            <p:childTnLst>
                              <p:par>
                                <p:cTn id="44" presetID="22" presetClass="entr" presetSubtype="1" fill="hold" nodeType="after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wipe(up)">
                                      <p:cBhvr>
                                        <p:cTn id="46" dur="500"/>
                                        <p:tgtEl>
                                          <p:spTgt spid="18"/>
                                        </p:tgtEl>
                                      </p:cBhvr>
                                    </p:animEffect>
                                  </p:childTnLst>
                                </p:cTn>
                              </p:par>
                            </p:childTnLst>
                          </p:cTn>
                        </p:par>
                        <p:par>
                          <p:cTn id="47" fill="hold">
                            <p:stCondLst>
                              <p:cond delay="2000"/>
                            </p:stCondLst>
                            <p:childTnLst>
                              <p:par>
                                <p:cTn id="48" presetID="22" presetClass="entr" presetSubtype="8" fill="hold" grpId="0" nodeType="after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wipe(left)">
                                      <p:cBhvr>
                                        <p:cTn id="5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1" animBg="1"/>
      <p:bldP spid="10" grpId="0" animBg="1"/>
      <p:bldP spid="11" grpId="0"/>
      <p:bldP spid="12" grpId="0" animBg="1"/>
      <p:bldP spid="14" grpId="0"/>
      <p:bldP spid="15" grpId="1" animBg="1"/>
      <p:bldP spid="16" grpId="0" animBg="1"/>
      <p:bldP spid="3" grpId="0"/>
      <p:bldP spid="1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2312"/>
          <a:stretch/>
        </p:blipFill>
        <p:spPr bwMode="auto">
          <a:xfrm>
            <a:off x="1066800" y="1611007"/>
            <a:ext cx="7772400" cy="5246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51619"/>
            <a:ext cx="8229600" cy="715962"/>
          </a:xfrm>
        </p:spPr>
        <p:txBody>
          <a:bodyPr/>
          <a:lstStyle/>
          <a:p>
            <a:r>
              <a:rPr lang="en-US" dirty="0" smtClean="0"/>
              <a:t>Calculate Allowance</a:t>
            </a:r>
            <a:endParaRPr lang="en-US" dirty="0"/>
          </a:p>
        </p:txBody>
      </p:sp>
      <p:sp>
        <p:nvSpPr>
          <p:cNvPr id="7" name="TextBox 6"/>
          <p:cNvSpPr txBox="1"/>
          <p:nvPr/>
        </p:nvSpPr>
        <p:spPr>
          <a:xfrm>
            <a:off x="381001" y="1219200"/>
            <a:ext cx="5486399" cy="892552"/>
          </a:xfrm>
          <a:prstGeom prst="rect">
            <a:avLst/>
          </a:prstGeom>
          <a:noFill/>
          <a:ln>
            <a:solidFill>
              <a:srgbClr val="0000FF"/>
            </a:solidFill>
          </a:ln>
        </p:spPr>
        <p:txBody>
          <a:bodyPr wrap="square" rtlCol="0">
            <a:spAutoFit/>
          </a:bodyPr>
          <a:lstStyle/>
          <a:p>
            <a:r>
              <a:rPr lang="en-US" sz="2800" dirty="0" smtClean="0">
                <a:solidFill>
                  <a:srgbClr val="0000FF"/>
                </a:solidFill>
              </a:rPr>
              <a:t>Allowance </a:t>
            </a:r>
            <a:r>
              <a:rPr lang="en-US" sz="2800" dirty="0" smtClean="0"/>
              <a:t>=   </a:t>
            </a:r>
            <a:r>
              <a:rPr lang="en-US" sz="2400" dirty="0" smtClean="0"/>
              <a:t>MMC internal feature </a:t>
            </a:r>
          </a:p>
          <a:p>
            <a:r>
              <a:rPr lang="en-US" sz="2400" dirty="0"/>
              <a:t>	</a:t>
            </a:r>
            <a:r>
              <a:rPr lang="en-US" sz="2400" dirty="0" smtClean="0"/>
              <a:t>	  – MMC external feature</a:t>
            </a:r>
          </a:p>
        </p:txBody>
      </p:sp>
      <p:sp>
        <p:nvSpPr>
          <p:cNvPr id="8" name="TextBox 7"/>
          <p:cNvSpPr txBox="1"/>
          <p:nvPr/>
        </p:nvSpPr>
        <p:spPr>
          <a:xfrm>
            <a:off x="383755" y="2264152"/>
            <a:ext cx="4188245" cy="892552"/>
          </a:xfrm>
          <a:prstGeom prst="rect">
            <a:avLst/>
          </a:prstGeom>
          <a:noFill/>
          <a:ln>
            <a:solidFill>
              <a:srgbClr val="0000FF"/>
            </a:solidFill>
          </a:ln>
        </p:spPr>
        <p:txBody>
          <a:bodyPr wrap="square" rtlCol="0">
            <a:spAutoFit/>
          </a:bodyPr>
          <a:lstStyle/>
          <a:p>
            <a:r>
              <a:rPr lang="en-US" sz="2800" dirty="0" smtClean="0">
                <a:solidFill>
                  <a:srgbClr val="0000FF"/>
                </a:solidFill>
              </a:rPr>
              <a:t>Allowance </a:t>
            </a:r>
            <a:r>
              <a:rPr lang="en-US" sz="2800" dirty="0" smtClean="0"/>
              <a:t>= </a:t>
            </a:r>
            <a:r>
              <a:rPr lang="en-US" sz="2400" dirty="0" smtClean="0"/>
              <a:t>9.85  –  10.00 </a:t>
            </a:r>
          </a:p>
          <a:p>
            <a:r>
              <a:rPr lang="en-US" sz="2400" dirty="0"/>
              <a:t>	</a:t>
            </a:r>
            <a:r>
              <a:rPr lang="en-US" sz="2400" dirty="0" smtClean="0"/>
              <a:t>	= </a:t>
            </a:r>
            <a:r>
              <a:rPr lang="en-US" sz="2400" dirty="0" smtClean="0">
                <a:solidFill>
                  <a:srgbClr val="0000FF"/>
                </a:solidFill>
              </a:rPr>
              <a:t>– 0.15</a:t>
            </a:r>
          </a:p>
        </p:txBody>
      </p:sp>
      <p:sp>
        <p:nvSpPr>
          <p:cNvPr id="6" name="Oval 12"/>
          <p:cNvSpPr>
            <a:spLocks noChangeArrowheads="1"/>
          </p:cNvSpPr>
          <p:nvPr/>
        </p:nvSpPr>
        <p:spPr bwMode="auto">
          <a:xfrm>
            <a:off x="2476500" y="2768359"/>
            <a:ext cx="1181099" cy="3810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 name="TextBox 2"/>
          <p:cNvSpPr txBox="1"/>
          <p:nvPr/>
        </p:nvSpPr>
        <p:spPr>
          <a:xfrm>
            <a:off x="609600" y="5181600"/>
            <a:ext cx="4648200" cy="954107"/>
          </a:xfrm>
          <a:prstGeom prst="rect">
            <a:avLst/>
          </a:prstGeom>
          <a:noFill/>
        </p:spPr>
        <p:txBody>
          <a:bodyPr wrap="square" rtlCol="0">
            <a:spAutoFit/>
          </a:bodyPr>
          <a:lstStyle/>
          <a:p>
            <a:r>
              <a:rPr lang="en-US" sz="2800" dirty="0" smtClean="0"/>
              <a:t>The</a:t>
            </a:r>
            <a:r>
              <a:rPr lang="en-US" sz="2800" dirty="0" smtClean="0">
                <a:solidFill>
                  <a:srgbClr val="0000FF"/>
                </a:solidFill>
              </a:rPr>
              <a:t> allowance, </a:t>
            </a:r>
            <a:r>
              <a:rPr lang="en-US" sz="2800" dirty="0" smtClean="0"/>
              <a:t>or maximum interference, is</a:t>
            </a:r>
            <a:r>
              <a:rPr lang="en-US" sz="2800" dirty="0" smtClean="0">
                <a:solidFill>
                  <a:srgbClr val="0000FF"/>
                </a:solidFill>
              </a:rPr>
              <a:t> 0.15</a:t>
            </a:r>
            <a:endParaRPr lang="en-US" sz="2800" dirty="0">
              <a:solidFill>
                <a:srgbClr val="0000FF"/>
              </a:solidFill>
            </a:endParaRPr>
          </a:p>
        </p:txBody>
      </p:sp>
      <p:sp>
        <p:nvSpPr>
          <p:cNvPr id="10" name="TextBox 9"/>
          <p:cNvSpPr txBox="1"/>
          <p:nvPr/>
        </p:nvSpPr>
        <p:spPr>
          <a:xfrm rot="16200000">
            <a:off x="5111840" y="1803250"/>
            <a:ext cx="2787410" cy="400110"/>
          </a:xfrm>
          <a:prstGeom prst="rect">
            <a:avLst/>
          </a:prstGeom>
          <a:noFill/>
        </p:spPr>
        <p:txBody>
          <a:bodyPr wrap="square" rtlCol="0">
            <a:spAutoFit/>
          </a:bodyPr>
          <a:lstStyle/>
          <a:p>
            <a:r>
              <a:rPr lang="en-US" sz="2000" b="1" dirty="0" smtClean="0">
                <a:solidFill>
                  <a:srgbClr val="C00000"/>
                </a:solidFill>
              </a:rPr>
              <a:t>MMC internal feature</a:t>
            </a:r>
            <a:endParaRPr lang="en-US" sz="2000" b="1" dirty="0">
              <a:solidFill>
                <a:srgbClr val="C00000"/>
              </a:solidFill>
            </a:endParaRPr>
          </a:p>
        </p:txBody>
      </p:sp>
      <p:cxnSp>
        <p:nvCxnSpPr>
          <p:cNvPr id="11" name="Straight Arrow Connector 10"/>
          <p:cNvCxnSpPr/>
          <p:nvPr/>
        </p:nvCxnSpPr>
        <p:spPr>
          <a:xfrm>
            <a:off x="6505545" y="3397009"/>
            <a:ext cx="0" cy="4520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rot="16200000">
            <a:off x="4549279" y="1938528"/>
            <a:ext cx="1670706" cy="1015663"/>
          </a:xfrm>
          <a:prstGeom prst="rect">
            <a:avLst/>
          </a:prstGeom>
          <a:noFill/>
        </p:spPr>
        <p:txBody>
          <a:bodyPr wrap="square" rtlCol="0">
            <a:spAutoFit/>
          </a:bodyPr>
          <a:lstStyle/>
          <a:p>
            <a:r>
              <a:rPr lang="en-US" sz="2000" b="1" dirty="0" smtClean="0">
                <a:solidFill>
                  <a:srgbClr val="C00000"/>
                </a:solidFill>
              </a:rPr>
              <a:t>MMC</a:t>
            </a:r>
          </a:p>
          <a:p>
            <a:r>
              <a:rPr lang="en-US" sz="2000" b="1" dirty="0" smtClean="0">
                <a:solidFill>
                  <a:srgbClr val="C00000"/>
                </a:solidFill>
              </a:rPr>
              <a:t>External feature</a:t>
            </a:r>
            <a:endParaRPr lang="en-US" sz="2000" b="1" dirty="0">
              <a:solidFill>
                <a:srgbClr val="C00000"/>
              </a:solidFill>
            </a:endParaRPr>
          </a:p>
        </p:txBody>
      </p:sp>
      <p:cxnSp>
        <p:nvCxnSpPr>
          <p:cNvPr id="13" name="Straight Arrow Connector 12"/>
          <p:cNvCxnSpPr/>
          <p:nvPr/>
        </p:nvCxnSpPr>
        <p:spPr>
          <a:xfrm>
            <a:off x="5076855" y="3281712"/>
            <a:ext cx="0" cy="4520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3021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up)">
                                      <p:cBhvr>
                                        <p:cTn id="11" dur="500"/>
                                        <p:tgtEl>
                                          <p:spTgt spid="11"/>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wipe(up)">
                                      <p:cBhvr>
                                        <p:cTn id="15" dur="500"/>
                                        <p:tgtEl>
                                          <p:spTgt spid="12"/>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up)">
                                      <p:cBhvr>
                                        <p:cTn id="19" dur="500"/>
                                        <p:tgtEl>
                                          <p:spTgt spid="13"/>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left)">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heel(1)">
                                      <p:cBhvr>
                                        <p:cTn id="29" dur="20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3">
                                            <p:txEl>
                                              <p:pRg st="0" end="0"/>
                                            </p:txEl>
                                          </p:spTgt>
                                        </p:tgtEl>
                                        <p:attrNameLst>
                                          <p:attrName>style.visibility</p:attrName>
                                        </p:attrNameLst>
                                      </p:cBhvr>
                                      <p:to>
                                        <p:strVal val="visible"/>
                                      </p:to>
                                    </p:set>
                                    <p:animEffect transition="in" filter="wipe(left)">
                                      <p:cBhvr>
                                        <p:cTn id="3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6" grpId="0" animBg="1"/>
      <p:bldP spid="10" grpId="0"/>
      <p:bldP spid="1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Note About Dimension Tolerance</a:t>
            </a:r>
            <a:endParaRPr lang="en-US" dirty="0"/>
          </a:p>
        </p:txBody>
      </p:sp>
      <p:sp>
        <p:nvSpPr>
          <p:cNvPr id="3" name="Content Placeholder 2"/>
          <p:cNvSpPr>
            <a:spLocks noGrp="1"/>
          </p:cNvSpPr>
          <p:nvPr>
            <p:ph idx="1"/>
          </p:nvPr>
        </p:nvSpPr>
        <p:spPr>
          <a:xfrm>
            <a:off x="457200" y="1295401"/>
            <a:ext cx="8229600" cy="3810000"/>
          </a:xfrm>
        </p:spPr>
        <p:txBody>
          <a:bodyPr/>
          <a:lstStyle/>
          <a:p>
            <a:r>
              <a:rPr lang="en-US" dirty="0" smtClean="0"/>
              <a:t>In general, the more significant figures in  the dimension, the tighter the tolerance</a:t>
            </a:r>
          </a:p>
          <a:p>
            <a:r>
              <a:rPr lang="en-US" dirty="0" smtClean="0"/>
              <a:t>Overly precise dimensions and overly tight tolerances increase manufacturing costs</a:t>
            </a:r>
          </a:p>
          <a:p>
            <a:r>
              <a:rPr lang="en-US" dirty="0" smtClean="0">
                <a:solidFill>
                  <a:srgbClr val="C00000"/>
                </a:solidFill>
              </a:rPr>
              <a:t>Specify dimensions only to the precision and tolerance necessary for the part to function properly</a:t>
            </a:r>
            <a:endParaRPr lang="en-US" dirty="0">
              <a:solidFill>
                <a:srgbClr val="C00000"/>
              </a:solidFill>
            </a:endParaRPr>
          </a:p>
        </p:txBody>
      </p:sp>
    </p:spTree>
    <p:extLst>
      <p:ext uri="{BB962C8B-B14F-4D97-AF65-F5344CB8AC3E}">
        <p14:creationId xmlns:p14="http://schemas.microsoft.com/office/powerpoint/2010/main" val="3099935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Tolerances</a:t>
            </a:r>
            <a:endParaRPr lang="en-US" dirty="0"/>
          </a:p>
        </p:txBody>
      </p:sp>
      <p:sp>
        <p:nvSpPr>
          <p:cNvPr id="12" name="Content Placeholder 11"/>
          <p:cNvSpPr>
            <a:spLocks noGrp="1"/>
          </p:cNvSpPr>
          <p:nvPr>
            <p:ph idx="1"/>
          </p:nvPr>
        </p:nvSpPr>
        <p:spPr/>
        <p:txBody>
          <a:bodyPr/>
          <a:lstStyle/>
          <a:p>
            <a:r>
              <a:rPr lang="en-US" sz="2800" dirty="0" smtClean="0"/>
              <a:t>Large tolerance may affect functionality of part</a:t>
            </a:r>
          </a:p>
          <a:p>
            <a:pPr lvl="1"/>
            <a:r>
              <a:rPr lang="en-US" sz="2400" dirty="0" smtClean="0"/>
              <a:t>Specify tolerances to ensure proper function</a:t>
            </a:r>
          </a:p>
          <a:p>
            <a:r>
              <a:rPr lang="en-US" sz="2800" dirty="0" smtClean="0"/>
              <a:t>Small tolerance will affect the cost of the part</a:t>
            </a:r>
          </a:p>
          <a:p>
            <a:pPr lvl="1"/>
            <a:r>
              <a:rPr lang="en-US" sz="2400" dirty="0" smtClean="0"/>
              <a:t>Cost generally increases with smaller tolerances</a:t>
            </a:r>
          </a:p>
          <a:p>
            <a:pPr lvl="1"/>
            <a:r>
              <a:rPr lang="en-US" sz="2400" dirty="0" smtClean="0"/>
              <a:t>Will require precise manufacturing</a:t>
            </a:r>
          </a:p>
          <a:p>
            <a:pPr lvl="1"/>
            <a:r>
              <a:rPr lang="en-US" sz="2400" dirty="0" smtClean="0"/>
              <a:t>Will require quality control with inspection and rejection of parts</a:t>
            </a:r>
          </a:p>
          <a:p>
            <a:r>
              <a:rPr lang="en-US" sz="3600" dirty="0" smtClean="0">
                <a:solidFill>
                  <a:srgbClr val="FF0000"/>
                </a:solidFill>
              </a:rPr>
              <a:t>Do not specify a tolerance that is smaller than necessary!</a:t>
            </a:r>
            <a:endParaRPr lang="en-US" sz="3600" dirty="0">
              <a:solidFill>
                <a:srgbClr val="FF0000"/>
              </a:solidFill>
            </a:endParaRPr>
          </a:p>
        </p:txBody>
      </p:sp>
    </p:spTree>
    <p:extLst>
      <p:ext uri="{BB962C8B-B14F-4D97-AF65-F5344CB8AC3E}">
        <p14:creationId xmlns:p14="http://schemas.microsoft.com/office/powerpoint/2010/main" val="12157744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Tolerances</a:t>
            </a:r>
            <a:endParaRPr lang="en-US" dirty="0"/>
          </a:p>
        </p:txBody>
      </p:sp>
      <p:sp>
        <p:nvSpPr>
          <p:cNvPr id="12" name="Content Placeholder 11"/>
          <p:cNvSpPr>
            <a:spLocks noGrp="1"/>
          </p:cNvSpPr>
          <p:nvPr>
            <p:ph idx="1"/>
          </p:nvPr>
        </p:nvSpPr>
        <p:spPr>
          <a:xfrm>
            <a:off x="457200" y="1295401"/>
            <a:ext cx="8229600" cy="3276600"/>
          </a:xfrm>
        </p:spPr>
        <p:txBody>
          <a:bodyPr/>
          <a:lstStyle/>
          <a:p>
            <a:pPr marL="0" indent="0">
              <a:buNone/>
            </a:pPr>
            <a:r>
              <a:rPr lang="en-US" b="1" dirty="0" smtClean="0"/>
              <a:t>ANSI/ASME Standard Y14.5</a:t>
            </a:r>
          </a:p>
          <a:p>
            <a:pPr marL="0" indent="0">
              <a:buNone/>
            </a:pPr>
            <a:r>
              <a:rPr lang="en-US" sz="2800" i="1" dirty="0">
                <a:latin typeface="Arial" charset="0"/>
              </a:rPr>
              <a:t>Each dimension shall have a tolerance, except those dimensions specifically identified as reference, maximum, minimum, or stock. The tolerance may be applied directly to the dimension or indicated by a general note located in the title block of the </a:t>
            </a:r>
            <a:r>
              <a:rPr lang="en-US" sz="2800" i="1" dirty="0" smtClean="0">
                <a:latin typeface="Arial" charset="0"/>
              </a:rPr>
              <a:t>drawing.</a:t>
            </a:r>
            <a:endParaRPr lang="en-US" sz="2800" dirty="0" smtClean="0"/>
          </a:p>
        </p:txBody>
      </p:sp>
    </p:spTree>
    <p:extLst>
      <p:ext uri="{BB962C8B-B14F-4D97-AF65-F5344CB8AC3E}">
        <p14:creationId xmlns:p14="http://schemas.microsoft.com/office/powerpoint/2010/main" val="35429564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Tolerances</a:t>
            </a:r>
            <a:endParaRPr lang="en-US" dirty="0"/>
          </a:p>
        </p:txBody>
      </p:sp>
      <p:sp>
        <p:nvSpPr>
          <p:cNvPr id="3" name="Content Placeholder 2"/>
          <p:cNvSpPr>
            <a:spLocks noGrp="1"/>
          </p:cNvSpPr>
          <p:nvPr>
            <p:ph idx="1"/>
          </p:nvPr>
        </p:nvSpPr>
        <p:spPr>
          <a:xfrm>
            <a:off x="457200" y="1295400"/>
            <a:ext cx="4648200" cy="4830763"/>
          </a:xfrm>
        </p:spPr>
        <p:txBody>
          <a:bodyPr/>
          <a:lstStyle/>
          <a:p>
            <a:pPr marL="0" indent="0">
              <a:buNone/>
            </a:pPr>
            <a:r>
              <a:rPr lang="en-US" dirty="0">
                <a:latin typeface="Arial" charset="0"/>
              </a:rPr>
              <a:t>A </a:t>
            </a:r>
            <a:r>
              <a:rPr lang="en-US" b="1" i="1" dirty="0">
                <a:solidFill>
                  <a:srgbClr val="A50021"/>
                </a:solidFill>
                <a:latin typeface="Arial" charset="0"/>
              </a:rPr>
              <a:t>tolerance</a:t>
            </a:r>
            <a:r>
              <a:rPr lang="en-US" dirty="0">
                <a:latin typeface="Arial" charset="0"/>
              </a:rPr>
              <a:t> is an acceptable amount of dimensional variation that will still allow an object to function correctly.</a:t>
            </a:r>
          </a:p>
          <a:p>
            <a:endParaRPr lang="en-US" dirty="0"/>
          </a:p>
        </p:txBody>
      </p:sp>
      <p:pic>
        <p:nvPicPr>
          <p:cNvPr id="4" name="Picture 3" descr="arborpress1"/>
          <p:cNvPicPr>
            <a:picLocks noChangeAspect="1" noChangeArrowheads="1"/>
          </p:cNvPicPr>
          <p:nvPr/>
        </p:nvPicPr>
        <p:blipFill>
          <a:blip r:embed="rId2" cstate="print">
            <a:extLst>
              <a:ext uri="{28A0092B-C50C-407E-A947-70E740481C1C}">
                <a14:useLocalDpi xmlns:a14="http://schemas.microsoft.com/office/drawing/2010/main" val="0"/>
              </a:ext>
            </a:extLst>
          </a:blip>
          <a:srcRect l="48334" t="13313" r="8333"/>
          <a:stretch>
            <a:fillRect/>
          </a:stretch>
        </p:blipFill>
        <p:spPr bwMode="auto">
          <a:xfrm>
            <a:off x="5181600" y="457200"/>
            <a:ext cx="39624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79514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Tolerances</a:t>
            </a:r>
            <a:endParaRPr lang="en-US" dirty="0"/>
          </a:p>
        </p:txBody>
      </p:sp>
      <p:sp>
        <p:nvSpPr>
          <p:cNvPr id="3" name="Content Placeholder 2"/>
          <p:cNvSpPr>
            <a:spLocks noGrp="1"/>
          </p:cNvSpPr>
          <p:nvPr>
            <p:ph idx="1"/>
          </p:nvPr>
        </p:nvSpPr>
        <p:spPr>
          <a:xfrm>
            <a:off x="457200" y="1295401"/>
            <a:ext cx="4114800" cy="2667000"/>
          </a:xfrm>
        </p:spPr>
        <p:txBody>
          <a:bodyPr/>
          <a:lstStyle/>
          <a:p>
            <a:pPr marL="0" indent="0">
              <a:buNone/>
            </a:pPr>
            <a:r>
              <a:rPr lang="en-US" dirty="0">
                <a:latin typeface="Arial" charset="0"/>
              </a:rPr>
              <a:t>Three basic tolerances that occur most often on working drawings are</a:t>
            </a:r>
            <a:r>
              <a:rPr lang="en-US" dirty="0" smtClean="0">
                <a:latin typeface="Arial" charset="0"/>
              </a:rPr>
              <a:t>:</a:t>
            </a:r>
            <a:endParaRPr lang="en-US" dirty="0"/>
          </a:p>
        </p:txBody>
      </p:sp>
      <p:pic>
        <p:nvPicPr>
          <p:cNvPr id="4" name="Picture 8" descr="arborpress4"/>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47501" t="3311" b="12225"/>
          <a:stretch>
            <a:fillRect/>
          </a:stretch>
        </p:blipFill>
        <p:spPr bwMode="auto">
          <a:xfrm>
            <a:off x="4343400" y="228600"/>
            <a:ext cx="48006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Oval 11"/>
          <p:cNvSpPr>
            <a:spLocks noChangeArrowheads="1"/>
          </p:cNvSpPr>
          <p:nvPr/>
        </p:nvSpPr>
        <p:spPr bwMode="auto">
          <a:xfrm>
            <a:off x="4572000" y="3733800"/>
            <a:ext cx="609600" cy="6096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 name="Oval 12"/>
          <p:cNvSpPr>
            <a:spLocks noChangeArrowheads="1"/>
          </p:cNvSpPr>
          <p:nvPr/>
        </p:nvSpPr>
        <p:spPr bwMode="auto">
          <a:xfrm>
            <a:off x="7772400" y="304800"/>
            <a:ext cx="609600" cy="4572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 name="Oval 13"/>
          <p:cNvSpPr>
            <a:spLocks noChangeArrowheads="1"/>
          </p:cNvSpPr>
          <p:nvPr/>
        </p:nvSpPr>
        <p:spPr bwMode="auto">
          <a:xfrm>
            <a:off x="5181600" y="4876800"/>
            <a:ext cx="533400" cy="4572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 name="Content Placeholder 2"/>
          <p:cNvSpPr txBox="1">
            <a:spLocks/>
          </p:cNvSpPr>
          <p:nvPr/>
        </p:nvSpPr>
        <p:spPr bwMode="auto">
          <a:xfrm>
            <a:off x="491765" y="4038600"/>
            <a:ext cx="4385035" cy="190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b="1" i="1" dirty="0" smtClean="0">
                <a:solidFill>
                  <a:srgbClr val="A50021"/>
                </a:solidFill>
                <a:latin typeface="Arial" charset="0"/>
              </a:rPr>
              <a:t>limit dimensions</a:t>
            </a:r>
          </a:p>
          <a:p>
            <a:r>
              <a:rPr lang="en-US" b="1" i="1" dirty="0">
                <a:solidFill>
                  <a:srgbClr val="A50021"/>
                </a:solidFill>
                <a:latin typeface="Arial" charset="0"/>
              </a:rPr>
              <a:t>bilateral </a:t>
            </a:r>
            <a:r>
              <a:rPr lang="en-US" b="1" i="1" dirty="0" smtClean="0">
                <a:solidFill>
                  <a:srgbClr val="A50021"/>
                </a:solidFill>
                <a:latin typeface="Arial" charset="0"/>
              </a:rPr>
              <a:t>tolerance</a:t>
            </a:r>
          </a:p>
          <a:p>
            <a:r>
              <a:rPr lang="en-US" b="1" i="1" dirty="0">
                <a:solidFill>
                  <a:srgbClr val="A50021"/>
                </a:solidFill>
                <a:latin typeface="Arial" charset="0"/>
              </a:rPr>
              <a:t>u</a:t>
            </a:r>
            <a:r>
              <a:rPr lang="en-US" b="1" i="1" dirty="0" smtClean="0">
                <a:solidFill>
                  <a:srgbClr val="A50021"/>
                </a:solidFill>
                <a:latin typeface="Arial" charset="0"/>
              </a:rPr>
              <a:t>nilateral </a:t>
            </a:r>
            <a:r>
              <a:rPr lang="en-US" b="1" i="1" dirty="0">
                <a:solidFill>
                  <a:srgbClr val="A50021"/>
                </a:solidFill>
                <a:latin typeface="Arial" charset="0"/>
              </a:rPr>
              <a:t>tolerance</a:t>
            </a:r>
          </a:p>
          <a:p>
            <a:endParaRPr lang="en-US" b="1" i="1" dirty="0" smtClean="0">
              <a:solidFill>
                <a:srgbClr val="A50021"/>
              </a:solidFill>
              <a:latin typeface="Arial" charset="0"/>
            </a:endParaRPr>
          </a:p>
          <a:p>
            <a:endParaRPr lang="en-US" dirty="0"/>
          </a:p>
        </p:txBody>
      </p:sp>
    </p:spTree>
    <p:extLst>
      <p:ext uri="{BB962C8B-B14F-4D97-AF65-F5344CB8AC3E}">
        <p14:creationId xmlns:p14="http://schemas.microsoft.com/office/powerpoint/2010/main" val="3067169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par>
                          <p:cTn id="8" fill="hold">
                            <p:stCondLst>
                              <p:cond delay="500"/>
                            </p:stCondLst>
                            <p:childTnLst>
                              <p:par>
                                <p:cTn id="9" presetID="23" presetClass="entr" presetSubtype="32"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strVal val="4*#ppt_w"/>
                                          </p:val>
                                        </p:tav>
                                        <p:tav tm="100000">
                                          <p:val>
                                            <p:strVal val="#ppt_w"/>
                                          </p:val>
                                        </p:tav>
                                      </p:tavLst>
                                    </p:anim>
                                    <p:anim calcmode="lin" valueType="num">
                                      <p:cBhvr>
                                        <p:cTn id="12" dur="500" fill="hold"/>
                                        <p:tgtEl>
                                          <p:spTgt spid="7"/>
                                        </p:tgtEl>
                                        <p:attrNameLst>
                                          <p:attrName>ppt_h</p:attrName>
                                        </p:attrNameLst>
                                      </p:cBhvr>
                                      <p:tavLst>
                                        <p:tav tm="0">
                                          <p:val>
                                            <p:strVal val="4*#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animEffect transition="in" filter="wipe(left)">
                                      <p:cBhvr>
                                        <p:cTn id="17" dur="500"/>
                                        <p:tgtEl>
                                          <p:spTgt spid="9">
                                            <p:txEl>
                                              <p:pRg st="1" end="1"/>
                                            </p:txEl>
                                          </p:spTgt>
                                        </p:tgtEl>
                                      </p:cBhvr>
                                    </p:animEffect>
                                  </p:childTnLst>
                                </p:cTn>
                              </p:par>
                            </p:childTnLst>
                          </p:cTn>
                        </p:par>
                        <p:par>
                          <p:cTn id="18" fill="hold">
                            <p:stCondLst>
                              <p:cond delay="500"/>
                            </p:stCondLst>
                            <p:childTnLst>
                              <p:par>
                                <p:cTn id="19" presetID="23" presetClass="entr" presetSubtype="32" fill="hold" grpId="0" nodeType="after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strVal val="4*#ppt_w"/>
                                          </p:val>
                                        </p:tav>
                                        <p:tav tm="100000">
                                          <p:val>
                                            <p:strVal val="#ppt_w"/>
                                          </p:val>
                                        </p:tav>
                                      </p:tavLst>
                                    </p:anim>
                                    <p:anim calcmode="lin" valueType="num">
                                      <p:cBhvr>
                                        <p:cTn id="22" dur="500" fill="hold"/>
                                        <p:tgtEl>
                                          <p:spTgt spid="6"/>
                                        </p:tgtEl>
                                        <p:attrNameLst>
                                          <p:attrName>ppt_h</p:attrName>
                                        </p:attrNameLst>
                                      </p:cBhvr>
                                      <p:tavLst>
                                        <p:tav tm="0">
                                          <p:val>
                                            <p:strVal val="4*#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9">
                                            <p:txEl>
                                              <p:pRg st="2" end="2"/>
                                            </p:txEl>
                                          </p:spTgt>
                                        </p:tgtEl>
                                        <p:attrNameLst>
                                          <p:attrName>style.visibility</p:attrName>
                                        </p:attrNameLst>
                                      </p:cBhvr>
                                      <p:to>
                                        <p:strVal val="visible"/>
                                      </p:to>
                                    </p:set>
                                    <p:animEffect transition="in" filter="wipe(left)">
                                      <p:cBhvr>
                                        <p:cTn id="27" dur="500"/>
                                        <p:tgtEl>
                                          <p:spTgt spid="9">
                                            <p:txEl>
                                              <p:pRg st="2" end="2"/>
                                            </p:txEl>
                                          </p:spTgt>
                                        </p:tgtEl>
                                      </p:cBhvr>
                                    </p:animEffect>
                                  </p:childTnLst>
                                </p:cTn>
                              </p:par>
                            </p:childTnLst>
                          </p:cTn>
                        </p:par>
                        <p:par>
                          <p:cTn id="28" fill="hold">
                            <p:stCondLst>
                              <p:cond delay="500"/>
                            </p:stCondLst>
                            <p:childTnLst>
                              <p:par>
                                <p:cTn id="29" presetID="23" presetClass="entr" presetSubtype="32" fill="hold" grpId="0" nodeType="after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p:cTn id="31" dur="500" fill="hold"/>
                                        <p:tgtEl>
                                          <p:spTgt spid="5"/>
                                        </p:tgtEl>
                                        <p:attrNameLst>
                                          <p:attrName>ppt_w</p:attrName>
                                        </p:attrNameLst>
                                      </p:cBhvr>
                                      <p:tavLst>
                                        <p:tav tm="0">
                                          <p:val>
                                            <p:strVal val="4*#ppt_w"/>
                                          </p:val>
                                        </p:tav>
                                        <p:tav tm="100000">
                                          <p:val>
                                            <p:strVal val="#ppt_w"/>
                                          </p:val>
                                        </p:tav>
                                      </p:tavLst>
                                    </p:anim>
                                    <p:anim calcmode="lin" valueType="num">
                                      <p:cBhvr>
                                        <p:cTn id="32" dur="500" fill="hold"/>
                                        <p:tgtEl>
                                          <p:spTgt spid="5"/>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 Dimensions</a:t>
            </a:r>
            <a:endParaRPr lang="en-US" dirty="0"/>
          </a:p>
        </p:txBody>
      </p:sp>
      <p:sp>
        <p:nvSpPr>
          <p:cNvPr id="3" name="Content Placeholder 2"/>
          <p:cNvSpPr>
            <a:spLocks noGrp="1"/>
          </p:cNvSpPr>
          <p:nvPr>
            <p:ph idx="1"/>
          </p:nvPr>
        </p:nvSpPr>
        <p:spPr>
          <a:xfrm>
            <a:off x="4191000" y="1143000"/>
            <a:ext cx="4343400" cy="5486400"/>
          </a:xfrm>
        </p:spPr>
        <p:txBody>
          <a:bodyPr/>
          <a:lstStyle/>
          <a:p>
            <a:r>
              <a:rPr lang="en-US" dirty="0" smtClean="0"/>
              <a:t>Provide an upper limit and lower limit for the dimension.</a:t>
            </a:r>
          </a:p>
          <a:p>
            <a:r>
              <a:rPr lang="en-US" dirty="0" smtClean="0"/>
              <a:t>Any size between or equal to the upper limit </a:t>
            </a:r>
            <a:r>
              <a:rPr lang="en-US" smtClean="0"/>
              <a:t>and/or lower </a:t>
            </a:r>
            <a:r>
              <a:rPr lang="en-US" dirty="0" smtClean="0"/>
              <a:t>limit is allowed</a:t>
            </a:r>
          </a:p>
          <a:p>
            <a:pPr lvl="1"/>
            <a:r>
              <a:rPr lang="en-US" dirty="0" smtClean="0"/>
              <a:t>The upper limit dimension is 0.126</a:t>
            </a:r>
          </a:p>
          <a:p>
            <a:pPr lvl="1"/>
            <a:r>
              <a:rPr lang="en-US" dirty="0" smtClean="0"/>
              <a:t>The lower limit dimension is 0.125</a:t>
            </a:r>
          </a:p>
          <a:p>
            <a:pPr marL="0" indent="0">
              <a:buNone/>
            </a:pPr>
            <a:endParaRPr lang="en-US" dirty="0"/>
          </a:p>
        </p:txBody>
      </p:sp>
      <p:pic>
        <p:nvPicPr>
          <p:cNvPr id="4" name="Picture 2" descr="TolerancesUnilaterial"/>
          <p:cNvPicPr>
            <a:picLocks noChangeAspect="1" noChangeArrowheads="1"/>
          </p:cNvPicPr>
          <p:nvPr/>
        </p:nvPicPr>
        <p:blipFill rotWithShape="1">
          <a:blip r:embed="rId3" cstate="print">
            <a:clrChange>
              <a:clrFrom>
                <a:srgbClr val="EDEDD6"/>
              </a:clrFrom>
              <a:clrTo>
                <a:srgbClr val="EDEDD6">
                  <a:alpha val="0"/>
                </a:srgbClr>
              </a:clrTo>
            </a:clrChange>
            <a:extLst>
              <a:ext uri="{28A0092B-C50C-407E-A947-70E740481C1C}">
                <a14:useLocalDpi xmlns:a14="http://schemas.microsoft.com/office/drawing/2010/main" val="0"/>
              </a:ext>
            </a:extLst>
          </a:blip>
          <a:srcRect r="40560"/>
          <a:stretch/>
        </p:blipFill>
        <p:spPr bwMode="auto">
          <a:xfrm>
            <a:off x="457200" y="1600200"/>
            <a:ext cx="2898742" cy="410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Oval 12"/>
          <p:cNvSpPr>
            <a:spLocks noChangeArrowheads="1"/>
          </p:cNvSpPr>
          <p:nvPr/>
        </p:nvSpPr>
        <p:spPr bwMode="auto">
          <a:xfrm>
            <a:off x="491764" y="1600200"/>
            <a:ext cx="1413235" cy="8382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extLst>
      <p:ext uri="{BB962C8B-B14F-4D97-AF65-F5344CB8AC3E}">
        <p14:creationId xmlns:p14="http://schemas.microsoft.com/office/powerpoint/2010/main" val="4143894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Bilateral Tolerance</a:t>
            </a:r>
            <a:endParaRPr lang="en-US" dirty="0"/>
          </a:p>
        </p:txBody>
      </p:sp>
      <p:sp>
        <p:nvSpPr>
          <p:cNvPr id="3" name="Content Placeholder 2"/>
          <p:cNvSpPr>
            <a:spLocks noGrp="1"/>
          </p:cNvSpPr>
          <p:nvPr>
            <p:ph idx="1"/>
          </p:nvPr>
        </p:nvSpPr>
        <p:spPr>
          <a:xfrm>
            <a:off x="4572000" y="899318"/>
            <a:ext cx="4114800" cy="4830763"/>
          </a:xfrm>
        </p:spPr>
        <p:txBody>
          <a:bodyPr/>
          <a:lstStyle/>
          <a:p>
            <a:r>
              <a:rPr lang="en-US" sz="2800" dirty="0" smtClean="0"/>
              <a:t>Provides an equal allowable variation, larger and smaller</a:t>
            </a:r>
          </a:p>
          <a:p>
            <a:r>
              <a:rPr lang="en-US" sz="2800" dirty="0" smtClean="0"/>
              <a:t>Uses a plus/minus (</a:t>
            </a:r>
            <a:r>
              <a:rPr lang="en-US" sz="2800" dirty="0" smtClean="0">
                <a:latin typeface="Cambria Math"/>
                <a:ea typeface="Cambria Math"/>
              </a:rPr>
              <a:t>±) </a:t>
            </a:r>
            <a:r>
              <a:rPr lang="en-US" sz="2800" dirty="0" smtClean="0">
                <a:latin typeface="+mj-lt"/>
                <a:ea typeface="Cambria Math"/>
              </a:rPr>
              <a:t>symbol to specify the allowable variation</a:t>
            </a:r>
          </a:p>
          <a:p>
            <a:pPr lvl="1"/>
            <a:r>
              <a:rPr lang="en-US" dirty="0" smtClean="0">
                <a:latin typeface="+mj-lt"/>
                <a:ea typeface="Cambria Math"/>
              </a:rPr>
              <a:t>C</a:t>
            </a:r>
            <a:r>
              <a:rPr lang="en-US" sz="2400" dirty="0" smtClean="0">
                <a:latin typeface="+mj-lt"/>
                <a:ea typeface="Cambria Math"/>
              </a:rPr>
              <a:t>ounter bore depth can be .003 larger or smaller than .25</a:t>
            </a:r>
          </a:p>
          <a:p>
            <a:pPr lvl="1"/>
            <a:r>
              <a:rPr lang="en-US" sz="2400" dirty="0" smtClean="0">
                <a:latin typeface="+mj-lt"/>
                <a:ea typeface="Cambria Math"/>
              </a:rPr>
              <a:t>Hole location can be .05 larger or smaller than 1.50</a:t>
            </a:r>
            <a:endParaRPr lang="en-US" sz="2400" dirty="0">
              <a:latin typeface="+mj-lt"/>
            </a:endParaRP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1600200"/>
            <a:ext cx="4226442"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Oval 12"/>
          <p:cNvSpPr>
            <a:spLocks noChangeArrowheads="1"/>
          </p:cNvSpPr>
          <p:nvPr/>
        </p:nvSpPr>
        <p:spPr bwMode="auto">
          <a:xfrm>
            <a:off x="1219200" y="2362200"/>
            <a:ext cx="1565635" cy="5334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 name="Oval 12"/>
          <p:cNvSpPr>
            <a:spLocks noChangeArrowheads="1"/>
          </p:cNvSpPr>
          <p:nvPr/>
        </p:nvSpPr>
        <p:spPr bwMode="auto">
          <a:xfrm>
            <a:off x="1295400" y="4114800"/>
            <a:ext cx="1219200" cy="5334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extLst>
      <p:ext uri="{BB962C8B-B14F-4D97-AF65-F5344CB8AC3E}">
        <p14:creationId xmlns:p14="http://schemas.microsoft.com/office/powerpoint/2010/main" val="1355900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heel(1)">
                                      <p:cBhvr>
                                        <p:cTn id="11" dur="2000"/>
                                        <p:tgtEl>
                                          <p:spTgt spid="7"/>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500"/>
                                        <p:tgtEl>
                                          <p:spTgt spid="3">
                                            <p:txEl>
                                              <p:pRg st="2" end="2"/>
                                            </p:txEl>
                                          </p:spTgt>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Unilateral Tolerance</a:t>
            </a:r>
            <a:endParaRPr lang="en-US" dirty="0"/>
          </a:p>
        </p:txBody>
      </p:sp>
      <p:sp>
        <p:nvSpPr>
          <p:cNvPr id="3" name="Content Placeholder 2"/>
          <p:cNvSpPr>
            <a:spLocks noGrp="1"/>
          </p:cNvSpPr>
          <p:nvPr>
            <p:ph idx="1"/>
          </p:nvPr>
        </p:nvSpPr>
        <p:spPr>
          <a:xfrm>
            <a:off x="5029200" y="882428"/>
            <a:ext cx="3962400" cy="4830763"/>
          </a:xfrm>
        </p:spPr>
        <p:txBody>
          <a:bodyPr/>
          <a:lstStyle/>
          <a:p>
            <a:r>
              <a:rPr lang="en-US" sz="2800" dirty="0" smtClean="0"/>
              <a:t>Provides an allowable variation in only one direction (either larger or smaller)</a:t>
            </a:r>
          </a:p>
          <a:p>
            <a:r>
              <a:rPr lang="en-US" sz="2800" dirty="0" smtClean="0"/>
              <a:t>Uses separate plus (+) and minus (–) signs</a:t>
            </a:r>
          </a:p>
          <a:p>
            <a:pPr lvl="1"/>
            <a:r>
              <a:rPr lang="en-US" sz="2400" dirty="0" smtClean="0"/>
              <a:t>The hole diameter may vary .004 </a:t>
            </a:r>
            <a:r>
              <a:rPr lang="en-US" sz="2400" b="1" i="1" dirty="0" smtClean="0"/>
              <a:t>larger</a:t>
            </a:r>
            <a:r>
              <a:rPr lang="en-US" sz="2400" dirty="0" smtClean="0"/>
              <a:t> but may not be smaller than .500</a:t>
            </a:r>
          </a:p>
          <a:p>
            <a:endParaRPr lang="en-US" dirty="0" smtClean="0"/>
          </a:p>
          <a:p>
            <a:endParaRPr lang="en-US" dirty="0"/>
          </a:p>
        </p:txBody>
      </p:sp>
      <p:pic>
        <p:nvPicPr>
          <p:cNvPr id="2050"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7710" r="2568"/>
          <a:stretch/>
        </p:blipFill>
        <p:spPr bwMode="auto">
          <a:xfrm>
            <a:off x="609600" y="1492382"/>
            <a:ext cx="3934905" cy="3765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Oval 12"/>
          <p:cNvSpPr>
            <a:spLocks noChangeArrowheads="1"/>
          </p:cNvSpPr>
          <p:nvPr/>
        </p:nvSpPr>
        <p:spPr bwMode="auto">
          <a:xfrm>
            <a:off x="3276600" y="1600200"/>
            <a:ext cx="896019" cy="533400"/>
          </a:xfrm>
          <a:prstGeom prst="ellipse">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extLst>
      <p:ext uri="{BB962C8B-B14F-4D97-AF65-F5344CB8AC3E}">
        <p14:creationId xmlns:p14="http://schemas.microsoft.com/office/powerpoint/2010/main" val="3055428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8.0&quot;&gt;&lt;object type=&quot;1&quot; unique_id=&quot;10001&quot;&gt;&lt;object type=&quot;8&quot; unique_id=&quot;10044&quot;&gt;&lt;/object&gt;&lt;object type=&quot;2&quot; unique_id=&quot;10045&quot;&gt;&lt;object type=&quot;3&quot; unique_id=&quot;10046&quot;&gt;&lt;property id=&quot;20148&quot; value=&quot;5&quot;/&gt;&lt;property id=&quot;20300&quot; value=&quot;Slide 1&quot;/&gt;&lt;property id=&quot;20307&quot; value=&quot;256&quot;/&gt;&lt;/object&gt;&lt;object type=&quot;3&quot; unique_id=&quot;15723&quot;&gt;&lt;property id=&quot;20148&quot; value=&quot;5&quot;/&gt;&lt;property id=&quot;20300&quot; value=&quot;Slide 2 - &amp;quot;Tolerances&amp;quot;&quot;/&gt;&lt;property id=&quot;20307&quot; value=&quot;265&quot;/&gt;&lt;/object&gt;&lt;object type=&quot;3&quot; unique_id=&quot;15724&quot;&gt;&lt;property id=&quot;20148&quot; value=&quot;5&quot;/&gt;&lt;property id=&quot;20300&quot; value=&quot;Slide 3 - &amp;quot;Tolerances&amp;quot;&quot;/&gt;&lt;property id=&quot;20307&quot; value=&quot;294&quot;/&gt;&lt;/object&gt;&lt;object type=&quot;3&quot; unique_id=&quot;15725&quot;&gt;&lt;property id=&quot;20148&quot; value=&quot;5&quot;/&gt;&lt;property id=&quot;20300&quot; value=&quot;Slide 4 - &amp;quot;Tolerances&amp;quot;&quot;/&gt;&lt;property id=&quot;20307&quot; value=&quot;268&quot;/&gt;&lt;/object&gt;&lt;object type=&quot;3&quot; unique_id=&quot;15726&quot;&gt;&lt;property id=&quot;20148&quot; value=&quot;5&quot;/&gt;&lt;property id=&quot;20300&quot; value=&quot;Slide 5 - &amp;quot;Tolerances&amp;quot;&quot;/&gt;&lt;property id=&quot;20307&quot; value=&quot;266&quot;/&gt;&lt;/object&gt;&lt;object type=&quot;3&quot; unique_id=&quot;15727&quot;&gt;&lt;property id=&quot;20148&quot; value=&quot;5&quot;/&gt;&lt;property id=&quot;20300&quot; value=&quot;Slide 6 - &amp;quot;Tolerances&amp;quot;&quot;/&gt;&lt;property id=&quot;20307&quot; value=&quot;270&quot;/&gt;&lt;/object&gt;&lt;object type=&quot;3&quot; unique_id=&quot;15728&quot;&gt;&lt;property id=&quot;20148&quot; value=&quot;5&quot;/&gt;&lt;property id=&quot;20300&quot; value=&quot;Slide 7 - &amp;quot;Limit Dimensions&amp;quot;&quot;/&gt;&lt;property id=&quot;20307&quot; value=&quot;272&quot;/&gt;&lt;/object&gt;&lt;object type=&quot;3&quot; unique_id=&quot;15729&quot;&gt;&lt;property id=&quot;20148&quot; value=&quot;5&quot;/&gt;&lt;property id=&quot;20300&quot; value=&quot;Slide 8 - &amp;quot;Bilateral Tolerance&amp;quot;&quot;/&gt;&lt;property id=&quot;20307&quot; value=&quot;273&quot;/&gt;&lt;/object&gt;&lt;object type=&quot;3&quot; unique_id=&quot;15730&quot;&gt;&lt;property id=&quot;20148&quot; value=&quot;5&quot;/&gt;&lt;property id=&quot;20300&quot; value=&quot;Slide 9 - &amp;quot;Unilateral Tolerance&amp;quot;&quot;/&gt;&lt;property id=&quot;20307&quot; value=&quot;271&quot;/&gt;&lt;/object&gt;&lt;object type=&quot;3&quot; unique_id=&quot;15731&quot;&gt;&lt;property id=&quot;20148&quot; value=&quot;5&quot;/&gt;&lt;property id=&quot;20300&quot; value=&quot;Slide 10 - &amp;quot;Tolerances&amp;quot;&quot;/&gt;&lt;property id=&quot;20307&quot; value=&quot;269&quot;/&gt;&lt;/object&gt;&lt;object type=&quot;3&quot; unique_id=&quot;15732&quot;&gt;&lt;property id=&quot;20148&quot; value=&quot;5&quot;/&gt;&lt;property id=&quot;20300&quot; value=&quot;Slide 11 - &amp;quot;Definitions&amp;quot;&quot;/&gt;&lt;property id=&quot;20307&quot; value=&quot;274&quot;/&gt;&lt;/object&gt;&lt;object type=&quot;3&quot; unique_id=&quot;15733&quot;&gt;&lt;property id=&quot;20148&quot; value=&quot;5&quot;/&gt;&lt;property id=&quot;20300&quot; value=&quot;Slide 12 - &amp;quot;Definitions&amp;quot;&quot;/&gt;&lt;property id=&quot;20307&quot; value=&quot;279&quot;/&gt;&lt;/object&gt;&lt;object type=&quot;3&quot; unique_id=&quot;15734&quot;&gt;&lt;property id=&quot;20148&quot; value=&quot;5&quot;/&gt;&lt;property id=&quot;20300&quot; value=&quot;Slide 13 - &amp;quot;Definitions&amp;quot;&quot;/&gt;&lt;property id=&quot;20307&quot; value=&quot;278&quot;/&gt;&lt;/object&gt;&lt;object type=&quot;3&quot; unique_id=&quot;15735&quot;&gt;&lt;property id=&quot;20148&quot; value=&quot;5&quot;/&gt;&lt;property id=&quot;20300&quot; value=&quot;Slide 14 - &amp;quot;Calculating Tolerance&amp;quot;&quot;/&gt;&lt;property id=&quot;20307&quot; value=&quot;293&quot;/&gt;&lt;/object&gt;&lt;object type=&quot;3&quot; unique_id=&quot;15736&quot;&gt;&lt;property id=&quot;20148&quot; value=&quot;5&quot;/&gt;&lt;property id=&quot;20300&quot; value=&quot;Slide 15 - &amp;quot;General Tolerances&amp;quot;&quot;/&gt;&lt;property id=&quot;20307&quot; value=&quot;286&quot;/&gt;&lt;/object&gt;&lt;object type=&quot;3&quot; unique_id=&quot;15737&quot;&gt;&lt;property id=&quot;20148&quot; value=&quot;5&quot;/&gt;&lt;property id=&quot;20300&quot; value=&quot;Slide 16 - &amp;quot;General Tolerances&amp;quot;&quot;/&gt;&lt;property id=&quot;20307&quot; value=&quot;288&quot;/&gt;&lt;/object&gt;&lt;object type=&quot;3&quot; unique_id=&quot;15738&quot;&gt;&lt;property id=&quot;20148&quot; value=&quot;5&quot;/&gt;&lt;property id=&quot;20300&quot; value=&quot;Slide 17 - &amp;quot;Types of Fit&amp;quot;&quot;/&gt;&lt;property id=&quot;20307&quot; value=&quot;281&quot;/&gt;&lt;/object&gt;&lt;object type=&quot;3&quot; unique_id=&quot;15739&quot;&gt;&lt;property id=&quot;20148&quot; value=&quot;5&quot;/&gt;&lt;property id=&quot;20300&quot; value=&quot;Slide 18 - &amp;quot;Types of Fit&amp;quot;&quot;/&gt;&lt;property id=&quot;20307&quot; value=&quot;282&quot;/&gt;&lt;/object&gt;&lt;object type=&quot;3&quot; unique_id=&quot;15740&quot;&gt;&lt;property id=&quot;20148&quot; value=&quot;5&quot;/&gt;&lt;property id=&quot;20300&quot; value=&quot;Slide 19 - &amp;quot;Types of Fit&amp;quot;&quot;/&gt;&lt;property id=&quot;20307&quot; value=&quot;283&quot;/&gt;&lt;/object&gt;&lt;object type=&quot;3&quot; unique_id=&quot;15741&quot;&gt;&lt;property id=&quot;20148&quot; value=&quot;5&quot;/&gt;&lt;property id=&quot;20300&quot; value=&quot;Slide 20 - &amp;quot;Definitions&amp;quot;&quot;/&gt;&lt;property id=&quot;20307&quot; value=&quot;275&quot;/&gt;&lt;/object&gt;&lt;object type=&quot;3&quot; unique_id=&quot;15742&quot;&gt;&lt;property id=&quot;20148&quot; value=&quot;5&quot;/&gt;&lt;property id=&quot;20300&quot; value=&quot;Slide 21 - &amp;quot;Definitions&amp;quot;&quot;/&gt;&lt;property id=&quot;20307&quot; value=&quot;276&quot;/&gt;&lt;/object&gt;&lt;object type=&quot;3&quot; unique_id=&quot;15743&quot;&gt;&lt;property id=&quot;20148&quot; value=&quot;5&quot;/&gt;&lt;property id=&quot;20300&quot; value=&quot;Slide 22 - &amp;quot;Definitions&amp;quot;&quot;/&gt;&lt;property id=&quot;20307&quot; value=&quot;280&quot;/&gt;&lt;/object&gt;&lt;object type=&quot;3&quot; unique_id=&quot;15744&quot;&gt;&lt;property id=&quot;20148&quot; value=&quot;5&quot;/&gt;&lt;property id=&quot;20300&quot; value=&quot;Slide 23 - &amp;quot;Calculate Allowance&amp;quot;&quot;/&gt;&lt;property id=&quot;20307&quot; value=&quot;284&quot;/&gt;&lt;/object&gt;&lt;object type=&quot;3&quot; unique_id=&quot;15745&quot;&gt;&lt;property id=&quot;20148&quot; value=&quot;5&quot;/&gt;&lt;property id=&quot;20300&quot; value=&quot;Slide 24 - &amp;quot;Calculate Allowance&amp;quot;&quot;/&gt;&lt;property id=&quot;20307&quot; value=&quot;290&quot;/&gt;&lt;/object&gt;&lt;object type=&quot;3&quot; unique_id=&quot;15746&quot;&gt;&lt;property id=&quot;20148&quot; value=&quot;5&quot;/&gt;&lt;property id=&quot;20300&quot; value=&quot;Slide 25 - &amp;quot;A Note About Dimension Tolerance&amp;quot;&quot;/&gt;&lt;property id=&quot;20307&quot; value=&quot;289&quot;/&gt;&lt;/object&gt;&lt;/object&gt;&lt;/object&gt;&lt;/database&gt;"/>
  <p:tag name="SECTOMILLISECCONVERTED" val="1"/>
</p:tagLst>
</file>

<file path=ppt/theme/theme1.xml><?xml version="1.0" encoding="utf-8"?>
<a:theme xmlns:a="http://schemas.openxmlformats.org/drawingml/2006/main" name="PowerPointTemplateAE_2009_1217_NEW NEW Template">
  <a:themeElements>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eneral_PowerPoint_Template_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neral_PowerPoint_Template_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neral_PowerPoint_Template_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neral_PowerPoint_Template_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neral_PowerPoint_Template_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neral_PowerPoint_Template_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neral_PowerPoint_Template_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neral_PowerPoint_Template_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neral_PowerPoint_Template_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neral_PowerPoint_Template_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neral_PowerPoint_Template_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neral_PowerPoint_Template_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PowerPointTemplateAE_2009_1217_NEW NEW Template</Template>
  <TotalTime>3993</TotalTime>
  <Words>1702</Words>
  <Application>Microsoft Office PowerPoint</Application>
  <PresentationFormat>On-screen Show (4:3)</PresentationFormat>
  <Paragraphs>202</Paragraphs>
  <Slides>26</Slides>
  <Notes>13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26</vt:i4>
      </vt:variant>
    </vt:vector>
  </HeadingPairs>
  <TitlesOfParts>
    <vt:vector size="31" baseType="lpstr">
      <vt:lpstr>Arial</vt:lpstr>
      <vt:lpstr>Cambria Math</vt:lpstr>
      <vt:lpstr>Tahoma</vt:lpstr>
      <vt:lpstr>PowerPointTemplateAE_2009_1217_NEW NEW Template</vt:lpstr>
      <vt:lpstr>1_Custom Design</vt:lpstr>
      <vt:lpstr>PowerPoint Presentation</vt:lpstr>
      <vt:lpstr>Tolerances</vt:lpstr>
      <vt:lpstr>Tolerances</vt:lpstr>
      <vt:lpstr>Tolerances</vt:lpstr>
      <vt:lpstr>Tolerances</vt:lpstr>
      <vt:lpstr>Tolerances</vt:lpstr>
      <vt:lpstr>Limit Dimensions</vt:lpstr>
      <vt:lpstr>Bilateral Tolerance</vt:lpstr>
      <vt:lpstr>Unilateral Tolerance</vt:lpstr>
      <vt:lpstr>Tolerances</vt:lpstr>
      <vt:lpstr>Definitions</vt:lpstr>
      <vt:lpstr>Definitions</vt:lpstr>
      <vt:lpstr>Definitions</vt:lpstr>
      <vt:lpstr>Calculating Tolerance</vt:lpstr>
      <vt:lpstr>General Tolerances</vt:lpstr>
      <vt:lpstr>General Tolerances</vt:lpstr>
      <vt:lpstr>Out of Tolerance</vt:lpstr>
      <vt:lpstr>Types of Fit</vt:lpstr>
      <vt:lpstr>Types of Fit</vt:lpstr>
      <vt:lpstr>Types of Fit</vt:lpstr>
      <vt:lpstr>Definitions</vt:lpstr>
      <vt:lpstr>Definitions</vt:lpstr>
      <vt:lpstr>Definitions</vt:lpstr>
      <vt:lpstr>Calculate Allowance</vt:lpstr>
      <vt:lpstr>Calculate Allowance</vt:lpstr>
      <vt:lpstr>A Note About Dimension Tolerance</vt:lpstr>
    </vt:vector>
  </TitlesOfParts>
  <Company>Project Lead The Way,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7.3 Tolerances</dc:title>
  <dc:subject>IED - Lesson 7.3</dc:subject>
  <dc:creator>PLTW</dc:creator>
  <cp:lastModifiedBy>Andy Fischer</cp:lastModifiedBy>
  <cp:revision>78</cp:revision>
  <dcterms:created xsi:type="dcterms:W3CDTF">2010-01-04T14:07:12Z</dcterms:created>
  <dcterms:modified xsi:type="dcterms:W3CDTF">2017-04-20T15:26:13Z</dcterms:modified>
</cp:coreProperties>
</file>