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5"/>
  </p:notesMasterIdLst>
  <p:handoutMasterIdLst>
    <p:handoutMasterId r:id="rId36"/>
  </p:handoutMasterIdLst>
  <p:sldIdLst>
    <p:sldId id="256" r:id="rId3"/>
    <p:sldId id="267" r:id="rId4"/>
    <p:sldId id="268" r:id="rId5"/>
    <p:sldId id="269" r:id="rId6"/>
    <p:sldId id="270" r:id="rId7"/>
    <p:sldId id="271" r:id="rId8"/>
    <p:sldId id="339" r:id="rId9"/>
    <p:sldId id="340" r:id="rId10"/>
    <p:sldId id="305" r:id="rId11"/>
    <p:sldId id="273" r:id="rId12"/>
    <p:sldId id="274" r:id="rId13"/>
    <p:sldId id="275" r:id="rId14"/>
    <p:sldId id="276" r:id="rId15"/>
    <p:sldId id="277" r:id="rId16"/>
    <p:sldId id="278" r:id="rId17"/>
    <p:sldId id="306" r:id="rId18"/>
    <p:sldId id="279" r:id="rId19"/>
    <p:sldId id="325" r:id="rId20"/>
    <p:sldId id="328" r:id="rId21"/>
    <p:sldId id="280" r:id="rId22"/>
    <p:sldId id="341" r:id="rId23"/>
    <p:sldId id="281" r:id="rId24"/>
    <p:sldId id="282" r:id="rId25"/>
    <p:sldId id="283" r:id="rId26"/>
    <p:sldId id="285" r:id="rId27"/>
    <p:sldId id="286" r:id="rId28"/>
    <p:sldId id="287" r:id="rId29"/>
    <p:sldId id="288" r:id="rId30"/>
    <p:sldId id="284" r:id="rId31"/>
    <p:sldId id="289" r:id="rId32"/>
    <p:sldId id="290" r:id="rId33"/>
    <p:sldId id="294" r:id="rId34"/>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a:srgbClr val="9900CC"/>
    <a:srgbClr val="FF0066"/>
    <a:srgbClr val="FF9900"/>
    <a:srgbClr val="98F559"/>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73462" autoAdjust="0"/>
  </p:normalViewPr>
  <p:slideViewPr>
    <p:cSldViewPr snapToGrid="0">
      <p:cViewPr varScale="1">
        <p:scale>
          <a:sx n="54" d="100"/>
          <a:sy n="54" d="100"/>
        </p:scale>
        <p:origin x="10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8" d="100"/>
          <a:sy n="68" d="100"/>
        </p:scale>
        <p:origin x="-2510"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solidFill>
                <a:schemeClr val="tx1"/>
              </a:solidFill>
            </a:ln>
          </c:spPr>
          <c:invertIfNegative val="0"/>
          <c:cat>
            <c:numRef>
              <c:f>Sheet6!$A$2:$A$17</c:f>
              <c:numCache>
                <c:formatCode>0.000</c:formatCode>
                <c:ptCount val="16"/>
                <c:pt idx="0">
                  <c:v>0.74500000000000022</c:v>
                </c:pt>
                <c:pt idx="1">
                  <c:v>0.74600000000000022</c:v>
                </c:pt>
                <c:pt idx="2">
                  <c:v>0.74700000000000022</c:v>
                </c:pt>
                <c:pt idx="3">
                  <c:v>0.74800000000000022</c:v>
                </c:pt>
                <c:pt idx="4">
                  <c:v>0.74900000000000022</c:v>
                </c:pt>
                <c:pt idx="5">
                  <c:v>0.75000000000000022</c:v>
                </c:pt>
                <c:pt idx="6">
                  <c:v>0.75100000000000022</c:v>
                </c:pt>
                <c:pt idx="7">
                  <c:v>0.75200000000000022</c:v>
                </c:pt>
                <c:pt idx="8">
                  <c:v>0.75300000000000022</c:v>
                </c:pt>
                <c:pt idx="9">
                  <c:v>0.75400000000000023</c:v>
                </c:pt>
                <c:pt idx="10">
                  <c:v>0.75500000000000023</c:v>
                </c:pt>
                <c:pt idx="11">
                  <c:v>0.75600000000000023</c:v>
                </c:pt>
                <c:pt idx="12">
                  <c:v>0.75700000000000023</c:v>
                </c:pt>
                <c:pt idx="13">
                  <c:v>0.75800000000000023</c:v>
                </c:pt>
                <c:pt idx="14">
                  <c:v>0.75900000000000023</c:v>
                </c:pt>
                <c:pt idx="15">
                  <c:v>0.76000000000000023</c:v>
                </c:pt>
              </c:numCache>
            </c:numRef>
          </c:cat>
          <c:val>
            <c:numRef>
              <c:f>Sheet6!$B$2:$B$17</c:f>
              <c:numCache>
                <c:formatCode>General</c:formatCode>
                <c:ptCount val="16"/>
                <c:pt idx="0">
                  <c:v>1</c:v>
                </c:pt>
                <c:pt idx="1">
                  <c:v>2</c:v>
                </c:pt>
                <c:pt idx="2">
                  <c:v>2</c:v>
                </c:pt>
                <c:pt idx="3">
                  <c:v>3</c:v>
                </c:pt>
                <c:pt idx="4">
                  <c:v>3</c:v>
                </c:pt>
                <c:pt idx="5">
                  <c:v>4</c:v>
                </c:pt>
                <c:pt idx="6">
                  <c:v>3</c:v>
                </c:pt>
                <c:pt idx="7">
                  <c:v>2</c:v>
                </c:pt>
                <c:pt idx="8">
                  <c:v>2</c:v>
                </c:pt>
                <c:pt idx="9">
                  <c:v>0</c:v>
                </c:pt>
                <c:pt idx="10">
                  <c:v>2</c:v>
                </c:pt>
                <c:pt idx="11">
                  <c:v>1</c:v>
                </c:pt>
                <c:pt idx="12">
                  <c:v>0</c:v>
                </c:pt>
                <c:pt idx="13">
                  <c:v>0</c:v>
                </c:pt>
                <c:pt idx="14">
                  <c:v>1</c:v>
                </c:pt>
                <c:pt idx="15">
                  <c:v>1</c:v>
                </c:pt>
              </c:numCache>
            </c:numRef>
          </c:val>
        </c:ser>
        <c:dLbls>
          <c:showLegendKey val="0"/>
          <c:showVal val="0"/>
          <c:showCatName val="0"/>
          <c:showSerName val="0"/>
          <c:showPercent val="0"/>
          <c:showBubbleSize val="0"/>
        </c:dLbls>
        <c:gapWidth val="0"/>
        <c:axId val="210780584"/>
        <c:axId val="210780976"/>
      </c:barChart>
      <c:catAx>
        <c:axId val="210780584"/>
        <c:scaling>
          <c:orientation val="minMax"/>
        </c:scaling>
        <c:delete val="0"/>
        <c:axPos val="b"/>
        <c:title>
          <c:tx>
            <c:rich>
              <a:bodyPr/>
              <a:lstStyle/>
              <a:p>
                <a:pPr>
                  <a:defRPr sz="1600"/>
                </a:pPr>
                <a:r>
                  <a:rPr lang="en-US" sz="1600" dirty="0"/>
                  <a:t>Length (in.)</a:t>
                </a:r>
              </a:p>
            </c:rich>
          </c:tx>
          <c:overlay val="0"/>
        </c:title>
        <c:numFmt formatCode="0.000" sourceLinked="1"/>
        <c:majorTickMark val="out"/>
        <c:minorTickMark val="none"/>
        <c:tickLblPos val="nextTo"/>
        <c:spPr>
          <a:ln>
            <a:solidFill>
              <a:schemeClr val="accent1"/>
            </a:solidFill>
          </a:ln>
        </c:spPr>
        <c:txPr>
          <a:bodyPr/>
          <a:lstStyle/>
          <a:p>
            <a:pPr>
              <a:defRPr sz="1100"/>
            </a:pPr>
            <a:endParaRPr lang="en-US"/>
          </a:p>
        </c:txPr>
        <c:crossAx val="210780976"/>
        <c:crosses val="autoZero"/>
        <c:auto val="1"/>
        <c:lblAlgn val="ctr"/>
        <c:lblOffset val="100"/>
        <c:noMultiLvlLbl val="0"/>
      </c:catAx>
      <c:valAx>
        <c:axId val="210780976"/>
        <c:scaling>
          <c:orientation val="minMax"/>
        </c:scaling>
        <c:delete val="0"/>
        <c:axPos val="l"/>
        <c:majorGridlines/>
        <c:title>
          <c:tx>
            <c:rich>
              <a:bodyPr rot="-5400000" vert="horz"/>
              <a:lstStyle/>
              <a:p>
                <a:pPr>
                  <a:defRPr sz="1600"/>
                </a:pPr>
                <a:r>
                  <a:rPr lang="en-US" sz="1600" dirty="0"/>
                  <a:t>Frequency</a:t>
                </a:r>
              </a:p>
            </c:rich>
          </c:tx>
          <c:overlay val="0"/>
        </c:title>
        <c:numFmt formatCode="General" sourceLinked="1"/>
        <c:majorTickMark val="out"/>
        <c:minorTickMark val="none"/>
        <c:tickLblPos val="nextTo"/>
        <c:txPr>
          <a:bodyPr/>
          <a:lstStyle/>
          <a:p>
            <a:pPr>
              <a:defRPr sz="1600"/>
            </a:pPr>
            <a:endParaRPr lang="en-US"/>
          </a:p>
        </c:txPr>
        <c:crossAx val="210780584"/>
        <c:crosses val="autoZero"/>
        <c:crossBetween val="between"/>
        <c:majorUnit val="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solidFill>
                <a:schemeClr val="tx1"/>
              </a:solidFill>
            </a:ln>
          </c:spPr>
          <c:invertIfNegative val="0"/>
          <c:cat>
            <c:numRef>
              <c:f>Sheet6!$A$2:$A$17</c:f>
              <c:numCache>
                <c:formatCode>0.000</c:formatCode>
                <c:ptCount val="16"/>
                <c:pt idx="0">
                  <c:v>0.74500000000000022</c:v>
                </c:pt>
                <c:pt idx="1">
                  <c:v>0.74600000000000022</c:v>
                </c:pt>
                <c:pt idx="2">
                  <c:v>0.74700000000000022</c:v>
                </c:pt>
                <c:pt idx="3">
                  <c:v>0.74800000000000022</c:v>
                </c:pt>
                <c:pt idx="4">
                  <c:v>0.74900000000000022</c:v>
                </c:pt>
                <c:pt idx="5">
                  <c:v>0.75000000000000022</c:v>
                </c:pt>
                <c:pt idx="6">
                  <c:v>0.75100000000000022</c:v>
                </c:pt>
                <c:pt idx="7">
                  <c:v>0.75200000000000022</c:v>
                </c:pt>
                <c:pt idx="8">
                  <c:v>0.75300000000000022</c:v>
                </c:pt>
                <c:pt idx="9">
                  <c:v>0.75400000000000023</c:v>
                </c:pt>
                <c:pt idx="10">
                  <c:v>0.75500000000000023</c:v>
                </c:pt>
                <c:pt idx="11">
                  <c:v>0.75600000000000023</c:v>
                </c:pt>
                <c:pt idx="12">
                  <c:v>0.75700000000000023</c:v>
                </c:pt>
                <c:pt idx="13">
                  <c:v>0.75800000000000023</c:v>
                </c:pt>
                <c:pt idx="14">
                  <c:v>0.75900000000000023</c:v>
                </c:pt>
                <c:pt idx="15">
                  <c:v>0.76000000000000023</c:v>
                </c:pt>
              </c:numCache>
            </c:numRef>
          </c:cat>
          <c:val>
            <c:numRef>
              <c:f>Sheet6!$B$2:$B$17</c:f>
              <c:numCache>
                <c:formatCode>General</c:formatCode>
                <c:ptCount val="16"/>
                <c:pt idx="0">
                  <c:v>1</c:v>
                </c:pt>
                <c:pt idx="1">
                  <c:v>2</c:v>
                </c:pt>
                <c:pt idx="2">
                  <c:v>2</c:v>
                </c:pt>
                <c:pt idx="3">
                  <c:v>3</c:v>
                </c:pt>
                <c:pt idx="4">
                  <c:v>3</c:v>
                </c:pt>
                <c:pt idx="5">
                  <c:v>4</c:v>
                </c:pt>
                <c:pt idx="6">
                  <c:v>3</c:v>
                </c:pt>
                <c:pt idx="7">
                  <c:v>2</c:v>
                </c:pt>
                <c:pt idx="8">
                  <c:v>2</c:v>
                </c:pt>
                <c:pt idx="9">
                  <c:v>0</c:v>
                </c:pt>
                <c:pt idx="10">
                  <c:v>2</c:v>
                </c:pt>
                <c:pt idx="11">
                  <c:v>1</c:v>
                </c:pt>
                <c:pt idx="12">
                  <c:v>0</c:v>
                </c:pt>
                <c:pt idx="13">
                  <c:v>0</c:v>
                </c:pt>
                <c:pt idx="14">
                  <c:v>1</c:v>
                </c:pt>
                <c:pt idx="15">
                  <c:v>1</c:v>
                </c:pt>
              </c:numCache>
            </c:numRef>
          </c:val>
        </c:ser>
        <c:dLbls>
          <c:showLegendKey val="0"/>
          <c:showVal val="0"/>
          <c:showCatName val="0"/>
          <c:showSerName val="0"/>
          <c:showPercent val="0"/>
          <c:showBubbleSize val="0"/>
        </c:dLbls>
        <c:gapWidth val="0"/>
        <c:axId val="210782544"/>
        <c:axId val="212040768"/>
      </c:barChart>
      <c:catAx>
        <c:axId val="210782544"/>
        <c:scaling>
          <c:orientation val="minMax"/>
        </c:scaling>
        <c:delete val="0"/>
        <c:axPos val="b"/>
        <c:title>
          <c:tx>
            <c:rich>
              <a:bodyPr/>
              <a:lstStyle/>
              <a:p>
                <a:pPr>
                  <a:defRPr sz="1600"/>
                </a:pPr>
                <a:r>
                  <a:rPr lang="en-US" sz="1600" dirty="0"/>
                  <a:t>Length (in.)</a:t>
                </a:r>
              </a:p>
            </c:rich>
          </c:tx>
          <c:overlay val="0"/>
        </c:title>
        <c:numFmt formatCode="0.000" sourceLinked="1"/>
        <c:majorTickMark val="out"/>
        <c:minorTickMark val="none"/>
        <c:tickLblPos val="nextTo"/>
        <c:spPr>
          <a:ln>
            <a:solidFill>
              <a:schemeClr val="accent1"/>
            </a:solidFill>
          </a:ln>
        </c:spPr>
        <c:txPr>
          <a:bodyPr/>
          <a:lstStyle/>
          <a:p>
            <a:pPr>
              <a:defRPr sz="1400"/>
            </a:pPr>
            <a:endParaRPr lang="en-US"/>
          </a:p>
        </c:txPr>
        <c:crossAx val="212040768"/>
        <c:crosses val="autoZero"/>
        <c:auto val="1"/>
        <c:lblAlgn val="ctr"/>
        <c:lblOffset val="100"/>
        <c:noMultiLvlLbl val="0"/>
      </c:catAx>
      <c:valAx>
        <c:axId val="212040768"/>
        <c:scaling>
          <c:orientation val="minMax"/>
        </c:scaling>
        <c:delete val="0"/>
        <c:axPos val="l"/>
        <c:majorGridlines/>
        <c:title>
          <c:tx>
            <c:rich>
              <a:bodyPr rot="-5400000" vert="horz"/>
              <a:lstStyle/>
              <a:p>
                <a:pPr>
                  <a:defRPr sz="1600"/>
                </a:pPr>
                <a:r>
                  <a:rPr lang="en-US" sz="1600" dirty="0"/>
                  <a:t>Frequency</a:t>
                </a:r>
              </a:p>
            </c:rich>
          </c:tx>
          <c:overlay val="0"/>
        </c:title>
        <c:numFmt formatCode="General" sourceLinked="1"/>
        <c:majorTickMark val="out"/>
        <c:minorTickMark val="none"/>
        <c:tickLblPos val="nextTo"/>
        <c:txPr>
          <a:bodyPr/>
          <a:lstStyle/>
          <a:p>
            <a:pPr>
              <a:defRPr sz="1600"/>
            </a:pPr>
            <a:endParaRPr lang="en-US"/>
          </a:p>
        </c:txPr>
        <c:crossAx val="210782544"/>
        <c:crosses val="autoZero"/>
        <c:crossBetween val="between"/>
        <c:majorUnit val="1"/>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sz="quarter" idx="11"/>
          </p:nvPr>
        </p:nvSpPr>
        <p:spPr/>
        <p:txBody>
          <a:bodyPr/>
          <a:lstStyle/>
          <a:p>
            <a:r>
              <a:rPr lang="en-US" dirty="0" smtClean="0"/>
              <a:t>Introduction to Engineering Design</a:t>
            </a:r>
            <a:endParaRPr lang="en-US" baseline="30000" dirty="0" smtClean="0"/>
          </a:p>
          <a:p>
            <a:r>
              <a:rPr lang="en-US" dirty="0" smtClean="0"/>
              <a:t>Unit 3 – Measurement and Statistics </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dirty="0"/>
          </a:p>
        </p:txBody>
      </p:sp>
      <p:sp>
        <p:nvSpPr>
          <p:cNvPr id="7" name="Rectangle 8"/>
          <p:cNvSpPr>
            <a:spLocks noGrp="1" noChangeArrowheads="1"/>
          </p:cNvSpPr>
          <p:nvPr>
            <p:ph type="hdr" sz="quarter"/>
          </p:nvPr>
        </p:nvSpPr>
        <p:spPr>
          <a:xfrm>
            <a:off x="66675" y="77788"/>
            <a:ext cx="3038475" cy="46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extLst>
      <p:ext uri="{BB962C8B-B14F-4D97-AF65-F5344CB8AC3E}">
        <p14:creationId xmlns:p14="http://schemas.microsoft.com/office/powerpoint/2010/main" val="36951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a:t>
            </a:r>
            <a:r>
              <a:rPr lang="en-US" baseline="0" dirty="0" smtClean="0"/>
              <a:t> are two occurrences of 21. [click] Every other data value has only one occurrence. Therefore, 21 is the mode. [click]</a:t>
            </a:r>
            <a:endParaRPr lang="en-US" dirty="0" smtClean="0"/>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30501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58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92187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 name="Rectangle 8"/>
          <p:cNvSpPr>
            <a:spLocks noGrp="1" noChangeArrowheads="1"/>
          </p:cNvSpPr>
          <p:nvPr>
            <p:ph type="hdr" sz="quarter"/>
          </p:nvPr>
        </p:nvSpPr>
        <p:spPr>
          <a:xfrm>
            <a:off x="66675" y="77788"/>
            <a:ext cx="3038475" cy="46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extLst>
      <p:ext uri="{BB962C8B-B14F-4D97-AF65-F5344CB8AC3E}">
        <p14:creationId xmlns:p14="http://schemas.microsoft.com/office/powerpoint/2010/main" val="2595146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median divides the data into two sets which</a:t>
            </a:r>
            <a:r>
              <a:rPr lang="en-US" baseline="0" dirty="0" smtClean="0"/>
              <a:t> contain an equal number of data values.</a:t>
            </a:r>
            <a:endParaRPr lang="en-US" dirty="0"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1638578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First, arrange the data in sequential order.</a:t>
            </a:r>
            <a:r>
              <a:rPr lang="en-US" baseline="0" dirty="0" smtClean="0"/>
              <a:t> [click]</a:t>
            </a:r>
            <a:endParaRPr lang="en-US" dirty="0" smtClean="0"/>
          </a:p>
        </p:txBody>
      </p:sp>
      <p:sp>
        <p:nvSpPr>
          <p:cNvPr id="378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853748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Once in sequential</a:t>
            </a:r>
            <a:r>
              <a:rPr lang="en-US" baseline="0" dirty="0" smtClean="0"/>
              <a:t> order, the value that occurs in the middle of the data set is the median.  If there is an odd number of data values, there is a single value in the “middle”.</a:t>
            </a:r>
            <a:endParaRPr lang="en-US" dirty="0" smtClean="0"/>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128508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If there is an even number of data values, the</a:t>
            </a:r>
            <a:r>
              <a:rPr lang="en-US" baseline="0" dirty="0" smtClean="0"/>
              <a:t> “middle” of the data falls between two values.  The median is the average of the two values adjacent to the “middle” point. </a:t>
            </a:r>
            <a:endParaRPr lang="en-US" dirty="0" smtClean="0"/>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993640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2793688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3994413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dirty="0"/>
          </a:p>
        </p:txBody>
      </p:sp>
    </p:spTree>
    <p:extLst>
      <p:ext uri="{BB962C8B-B14F-4D97-AF65-F5344CB8AC3E}">
        <p14:creationId xmlns:p14="http://schemas.microsoft.com/office/powerpoint/2010/main" val="257548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747340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Note that this is the formula for the </a:t>
            </a:r>
            <a:r>
              <a:rPr lang="en-US" i="1" dirty="0" smtClean="0"/>
              <a:t>population standard deviation</a:t>
            </a:r>
            <a:r>
              <a:rPr lang="en-US" dirty="0" smtClean="0"/>
              <a:t>, which statisticians distinguish from the </a:t>
            </a:r>
            <a:r>
              <a:rPr lang="en-US" i="1" dirty="0" smtClean="0"/>
              <a:t>sample standard deviation</a:t>
            </a:r>
            <a:r>
              <a:rPr lang="en-US" dirty="0" smtClean="0"/>
              <a:t>. This</a:t>
            </a:r>
            <a:r>
              <a:rPr lang="en-US" baseline="0" dirty="0" smtClean="0"/>
              <a:t> formula provides the standard deviation of the data set used in the calculation. We will later differentiate between the population standard deviation and the sample standard deviation.</a:t>
            </a:r>
            <a:endParaRPr lang="en-US" dirty="0" smtClean="0"/>
          </a:p>
        </p:txBody>
      </p:sp>
      <p:sp>
        <p:nvSpPr>
          <p:cNvPr id="6" name="Rectangle 8"/>
          <p:cNvSpPr>
            <a:spLocks noGrp="1" noChangeArrowheads="1"/>
          </p:cNvSpPr>
          <p:nvPr>
            <p:ph type="hdr" sz="quarter"/>
          </p:nvPr>
        </p:nvSpPr>
        <p:spPr>
          <a:xfrm>
            <a:off x="66675" y="77788"/>
            <a:ext cx="3038475" cy="46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extLst>
      <p:ext uri="{BB962C8B-B14F-4D97-AF65-F5344CB8AC3E}">
        <p14:creationId xmlns:p14="http://schemas.microsoft.com/office/powerpoint/2010/main" val="3060532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Remember,</a:t>
            </a:r>
            <a:r>
              <a:rPr lang="en-US" baseline="0" dirty="0" smtClean="0"/>
              <a:t> don’t round intermediate calculations. When you find the standard deviation, round the reported value to one more decimal place than the original data.</a:t>
            </a:r>
            <a:endParaRPr lang="en-US" dirty="0"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2969983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dirty="0" smtClean="0"/>
              <a:t>Since we are given a finite data set and are not told otherwise, we assume we have a</a:t>
            </a:r>
            <a:r>
              <a:rPr lang="en-US" baseline="0" dirty="0" smtClean="0"/>
              <a:t> data value for each member of the entire population. We use the POPULATION standard deviation.</a:t>
            </a:r>
            <a:endParaRPr lang="en-US" dirty="0" smtClean="0"/>
          </a:p>
          <a:p>
            <a:pPr marL="228600" indent="-228600" eaLnBrk="1" hangingPunct="1">
              <a:buAutoNum type="arabicPeriod"/>
            </a:pPr>
            <a:r>
              <a:rPr lang="en-US" dirty="0" smtClean="0"/>
              <a:t>Find the mean of the data. [3 clicks] NOTE that if we were asked for the mean, we would report the mean to be 47.6.</a:t>
            </a:r>
            <a:r>
              <a:rPr lang="en-US" baseline="0" dirty="0" smtClean="0"/>
              <a:t> H</a:t>
            </a:r>
            <a:r>
              <a:rPr lang="en-US" dirty="0" smtClean="0"/>
              <a:t>owever, we will use the unrounded value stored in the calculator when calculating the standard deviation.</a:t>
            </a:r>
          </a:p>
          <a:p>
            <a:pPr marL="228600" indent="-228600" eaLnBrk="1" hangingPunct="1">
              <a:buAutoNum type="arabicPeriod"/>
            </a:pPr>
            <a:r>
              <a:rPr lang="en-US" dirty="0" smtClean="0"/>
              <a:t>Find the difference between the mean and each data value and square each difference. [many clicks] Note that these values are</a:t>
            </a:r>
            <a:r>
              <a:rPr lang="en-US" baseline="0" dirty="0" smtClean="0"/>
              <a:t> calculated using the unrounded mean, but they are rounded to two decimal places since it is unwieldy to report to a large number of decimal places. It is preferable to </a:t>
            </a:r>
            <a:r>
              <a:rPr lang="en-US" b="1" baseline="0" dirty="0" smtClean="0"/>
              <a:t>save</a:t>
            </a:r>
            <a:r>
              <a:rPr lang="en-US" baseline="0" dirty="0" smtClean="0"/>
              <a:t> each UNROUNDED squared difference in your calculator so that we can add them together.</a:t>
            </a:r>
            <a:endParaRPr lang="en-US" dirty="0" smtClean="0"/>
          </a:p>
        </p:txBody>
      </p:sp>
      <p:sp>
        <p:nvSpPr>
          <p:cNvPr id="6" name="Rectangle 8"/>
          <p:cNvSpPr txBox="1">
            <a:spLocks noChangeArrowheads="1"/>
          </p:cNvSpPr>
          <p:nvPr/>
        </p:nvSpPr>
        <p:spPr bwMode="auto">
          <a:xfrm>
            <a:off x="219075" y="230188"/>
            <a:ext cx="3038475" cy="4651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defPPr>
              <a:defRPr lang="en-US"/>
            </a:defPPr>
            <a:lvl1pPr algn="l" defTabSz="928688" rtl="0" eaLnBrk="0" fontAlgn="base" hangingPunct="0">
              <a:spcBef>
                <a:spcPct val="0"/>
              </a:spcBef>
              <a:spcAft>
                <a:spcPct val="0"/>
              </a:spcAft>
              <a:defRPr sz="1200" kern="1200">
                <a:solidFill>
                  <a:schemeClr val="tx1"/>
                </a:solidFill>
                <a:latin typeface="Arial" charset="0"/>
                <a:ea typeface="+mn-ea"/>
                <a:cs typeface="+mn-cs"/>
              </a:defRPr>
            </a:lvl1pPr>
            <a:lvl2pPr marL="742950" indent="-285750" algn="l" defTabSz="928688" rtl="0" eaLnBrk="0" fontAlgn="base" hangingPunct="0">
              <a:spcBef>
                <a:spcPct val="0"/>
              </a:spcBef>
              <a:spcAft>
                <a:spcPct val="0"/>
              </a:spcAft>
              <a:defRPr kern="1200">
                <a:solidFill>
                  <a:schemeClr val="tx1"/>
                </a:solidFill>
                <a:latin typeface="Arial" charset="0"/>
                <a:ea typeface="+mn-ea"/>
                <a:cs typeface="+mn-cs"/>
              </a:defRPr>
            </a:lvl2pPr>
            <a:lvl3pPr marL="1143000" indent="-228600" algn="l" defTabSz="928688" rtl="0" eaLnBrk="0" fontAlgn="base" hangingPunct="0">
              <a:spcBef>
                <a:spcPct val="0"/>
              </a:spcBef>
              <a:spcAft>
                <a:spcPct val="0"/>
              </a:spcAft>
              <a:defRPr kern="1200">
                <a:solidFill>
                  <a:schemeClr val="tx1"/>
                </a:solidFill>
                <a:latin typeface="Arial" charset="0"/>
                <a:ea typeface="+mn-ea"/>
                <a:cs typeface="+mn-cs"/>
              </a:defRPr>
            </a:lvl3pPr>
            <a:lvl4pPr marL="1600200" indent="-228600" algn="l" defTabSz="928688" rtl="0" eaLnBrk="0" fontAlgn="base" hangingPunct="0">
              <a:spcBef>
                <a:spcPct val="0"/>
              </a:spcBef>
              <a:spcAft>
                <a:spcPct val="0"/>
              </a:spcAft>
              <a:defRPr kern="1200">
                <a:solidFill>
                  <a:schemeClr val="tx1"/>
                </a:solidFill>
                <a:latin typeface="Arial" charset="0"/>
                <a:ea typeface="+mn-ea"/>
                <a:cs typeface="+mn-cs"/>
              </a:defRPr>
            </a:lvl4pPr>
            <a:lvl5pPr marL="2057400" indent="-228600" algn="l" defTabSz="928688"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28688"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dirty="0" smtClean="0"/>
              <a:t>Introduction to Summary Statistics</a:t>
            </a:r>
          </a:p>
        </p:txBody>
      </p:sp>
    </p:spTree>
    <p:extLst>
      <p:ext uri="{BB962C8B-B14F-4D97-AF65-F5344CB8AC3E}">
        <p14:creationId xmlns:p14="http://schemas.microsoft.com/office/powerpoint/2010/main" val="486750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3. Sum the squared differences. [click] </a:t>
            </a:r>
            <a:r>
              <a:rPr lang="en-US" b="1" dirty="0" smtClean="0"/>
              <a:t>Note that the sum</a:t>
            </a:r>
            <a:r>
              <a:rPr lang="en-US" b="1" baseline="0" dirty="0" smtClean="0"/>
              <a:t> shown is calculated using the unrounded values (and so the total is slightly different than the total you get when adding the rounded numbers). I</a:t>
            </a:r>
            <a:r>
              <a:rPr lang="en-US" b="1" dirty="0" smtClean="0"/>
              <a:t>f you use the rounded squared differences,</a:t>
            </a:r>
            <a:r>
              <a:rPr lang="en-US" b="1" baseline="0" dirty="0" smtClean="0"/>
              <a:t> the sum is nearly the same 5024.53.</a:t>
            </a:r>
            <a:endParaRPr lang="en-US" b="1" dirty="0" smtClean="0"/>
          </a:p>
          <a:p>
            <a:pPr eaLnBrk="1" hangingPunct="1"/>
            <a:r>
              <a:rPr lang="en-US" dirty="0" smtClean="0"/>
              <a:t>4. Divide the sum</a:t>
            </a:r>
            <a:r>
              <a:rPr lang="en-US" baseline="0" dirty="0" smtClean="0"/>
              <a:t> by the number of data values. [click] Remember to use the unrounded result from the previous step (even though it does not matter in this case).</a:t>
            </a:r>
          </a:p>
          <a:p>
            <a:pPr eaLnBrk="1" hangingPunct="1"/>
            <a:r>
              <a:rPr lang="en-US" baseline="0" dirty="0" smtClean="0"/>
              <a:t>5. Take the square root of the division. [click]  Remember to use the unrounded result from the previous step.</a:t>
            </a:r>
          </a:p>
          <a:p>
            <a:pPr eaLnBrk="1" hangingPunct="1"/>
            <a:endParaRPr lang="en-US" baseline="0" dirty="0" smtClean="0"/>
          </a:p>
          <a:p>
            <a:pPr eaLnBrk="1" hangingPunct="1"/>
            <a:r>
              <a:rPr lang="en-US" b="1" baseline="0" dirty="0" smtClean="0"/>
              <a:t>Report the standard deviation to one more digit than the original data.</a:t>
            </a:r>
            <a:endParaRPr lang="en-US" b="1" dirty="0" smtClean="0"/>
          </a:p>
        </p:txBody>
      </p:sp>
    </p:spTree>
    <p:extLst>
      <p:ext uri="{BB962C8B-B14F-4D97-AF65-F5344CB8AC3E}">
        <p14:creationId xmlns:p14="http://schemas.microsoft.com/office/powerpoint/2010/main" val="565018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09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3443133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40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248859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5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69959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Let’s</a:t>
            </a:r>
            <a:r>
              <a:rPr lang="en-US" baseline="0" dirty="0" smtClean="0"/>
              <a:t> create a histogram to represent this data set. [click]</a:t>
            </a:r>
          </a:p>
          <a:p>
            <a:pPr eaLnBrk="1" hangingPunct="1"/>
            <a:r>
              <a:rPr lang="en-US" dirty="0" smtClean="0"/>
              <a:t>From</a:t>
            </a:r>
            <a:r>
              <a:rPr lang="en-US" baseline="0" dirty="0" smtClean="0"/>
              <a:t> this example, we will break the data into ranges of 1 to 5, 6 to 10, and 11 to 15. We will place labels on the x-axis to indicate these ranges. [click] Again, these ranges of values are referred to as class intervals.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Note that the class intervals should include all the values along the x-axis. Therefore, the class intervals are technically as follows: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0.5 &lt; x ≤ 5.5 [click]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5.5 &lt; x ≤ 10.5 [click]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10.5 &lt; x ≤ 15.5 [click]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For simplicity we indicate only whole numbers since all of the data values fall within the intervals shown.</a:t>
            </a:r>
          </a:p>
          <a:p>
            <a:pPr eaLnBrk="1" hangingPunct="1"/>
            <a:endParaRPr lang="en-US" baseline="0" dirty="0" smtClean="0"/>
          </a:p>
          <a:p>
            <a:pPr eaLnBrk="1" hangingPunct="1"/>
            <a:r>
              <a:rPr lang="en-US" baseline="0" dirty="0" smtClean="0"/>
              <a:t>Let’s reorder the data to make it easier to divide into the ranges. [click]</a:t>
            </a:r>
          </a:p>
          <a:p>
            <a:pPr eaLnBrk="1" hangingPunct="1"/>
            <a:endParaRPr lang="en-US" baseline="0" dirty="0" smtClean="0"/>
          </a:p>
          <a:p>
            <a:pPr eaLnBrk="1" hangingPunct="1"/>
            <a:r>
              <a:rPr lang="en-US" baseline="0" dirty="0" smtClean="0"/>
              <a:t>[click]</a:t>
            </a:r>
          </a:p>
        </p:txBody>
      </p:sp>
      <p:sp>
        <p:nvSpPr>
          <p:cNvPr id="45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1746078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dirty="0" smtClean="0">
                <a:solidFill>
                  <a:schemeClr val="tx1"/>
                </a:solidFill>
                <a:latin typeface="Arial" charset="0"/>
              </a:rPr>
              <a:t>The height of each bar in a histogram indicates the number of data elements, or </a:t>
            </a:r>
            <a:r>
              <a:rPr lang="en-US" sz="1200" i="1" dirty="0" smtClean="0">
                <a:solidFill>
                  <a:schemeClr val="hlink"/>
                </a:solidFill>
                <a:latin typeface="Arial" charset="0"/>
              </a:rPr>
              <a:t>frequency </a:t>
            </a:r>
            <a:r>
              <a:rPr lang="en-US" sz="1200" b="0" dirty="0" smtClean="0">
                <a:solidFill>
                  <a:schemeClr val="tx1"/>
                </a:solidFill>
                <a:latin typeface="Arial" charset="0"/>
              </a:rPr>
              <a:t>of occurrence, within each range.</a:t>
            </a:r>
          </a:p>
          <a:p>
            <a:pPr eaLnBrk="1" hangingPunct="1"/>
            <a:endParaRPr lang="en-US" baseline="0" dirty="0" smtClean="0"/>
          </a:p>
          <a:p>
            <a:pPr eaLnBrk="1" hangingPunct="1"/>
            <a:r>
              <a:rPr lang="en-US" baseline="0" dirty="0" smtClean="0"/>
              <a:t>Now, looking at the data, you can see there are three data values in the set that are in the range 1 to 5. [click]</a:t>
            </a:r>
          </a:p>
          <a:p>
            <a:pPr eaLnBrk="1" hangingPunct="1"/>
            <a:r>
              <a:rPr lang="en-US" baseline="0" dirty="0" smtClean="0"/>
              <a:t>There are four data values in the range 6 to 10. [click]</a:t>
            </a:r>
          </a:p>
          <a:p>
            <a:pPr eaLnBrk="1" hangingPunct="1"/>
            <a:r>
              <a:rPr lang="en-US" baseline="0" dirty="0" smtClean="0"/>
              <a:t>And there are three data values in the range 11 to 15. [click]</a:t>
            </a:r>
          </a:p>
          <a:p>
            <a:pPr eaLnBrk="1" hangingPunct="1"/>
            <a:endParaRPr lang="en-US" baseline="0" dirty="0" smtClean="0"/>
          </a:p>
          <a:p>
            <a:pPr eaLnBrk="1" hangingPunct="1"/>
            <a:r>
              <a:rPr lang="en-US" baseline="0" dirty="0" smtClean="0"/>
              <a:t>Note that you can always determine the number of data points in a data set from the histogram by adding the frequencies from all of the data ranges. In this case we add three, four, and two to get a total of nine data points. </a:t>
            </a:r>
            <a:endParaRPr lang="en-US" dirty="0" smtClean="0"/>
          </a:p>
        </p:txBody>
      </p:sp>
      <p:sp>
        <p:nvSpPr>
          <p:cNvPr id="45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2489593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histogram represents</a:t>
            </a:r>
            <a:r>
              <a:rPr lang="en-US" baseline="0" dirty="0" smtClean="0"/>
              <a:t> the length of 27 nearly identical parts. The minimum measurement was 0.745 in. [click] and the maximum length measurement was 0.760 inches. Each data value between the min and max fall within one of the class intervals on the horizontal (x-) axis.  </a:t>
            </a:r>
          </a:p>
          <a:p>
            <a:endParaRPr lang="en-US" baseline="0" dirty="0" smtClean="0"/>
          </a:p>
          <a:p>
            <a:r>
              <a:rPr lang="en-US" baseline="0" dirty="0" smtClean="0"/>
              <a:t>Note that in this case, each value indicated on the horizontal axis actually represents a class interval - a range of values. For instance, 0.745 represents the values 0.7445 &lt; x ≤ 0.7455.  In general, the interval endpoints should have one more decimal place than the data values. Due to the precision of the measurement device, the data are recorded to the thousandth (e.g. 0.745) and will therefore correspond to one of the values shown on the axis. [click]</a:t>
            </a:r>
          </a:p>
          <a:p>
            <a:endParaRPr lang="en-US" baseline="0" dirty="0" smtClean="0"/>
          </a:p>
          <a:p>
            <a:r>
              <a:rPr lang="en-US" baseline="0" dirty="0" smtClean="0"/>
              <a:t>The bars are drawn to show the number of parts that have a length within each interval – the frequency of occurrence. For instance, of the 27 parts, two have a length of 0.746 in. (and therefore fall within the 0.7455&lt; x ≤ 0.7465 class interval). [click] Four have a measured length of 0.750 in. (and fall within the 0.7495&lt; x ≤ 0.7505 class interval). [click]</a:t>
            </a:r>
            <a:endParaRPr lang="en-US" dirty="0"/>
          </a:p>
        </p:txBody>
      </p:sp>
      <p:sp>
        <p:nvSpPr>
          <p:cNvPr id="4" name="Header Placeholder 3"/>
          <p:cNvSpPr>
            <a:spLocks noGrp="1"/>
          </p:cNvSpPr>
          <p:nvPr>
            <p:ph type="hdr" sz="quarter" idx="10"/>
          </p:nvPr>
        </p:nvSpPr>
        <p:spPr/>
        <p:txBody>
          <a:bodyPr/>
          <a:lstStyle/>
          <a:p>
            <a:r>
              <a:rPr lang="en-US" dirty="0" smtClean="0"/>
              <a:t>Introduction to Summary Statistics</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29</a:t>
            </a:fld>
            <a:endParaRPr lang="en-US" dirty="0"/>
          </a:p>
        </p:txBody>
      </p:sp>
    </p:spTree>
    <p:extLst>
      <p:ext uri="{BB962C8B-B14F-4D97-AF65-F5344CB8AC3E}">
        <p14:creationId xmlns:p14="http://schemas.microsoft.com/office/powerpoint/2010/main" val="351413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[click] The average value of a variable (like rainfall depth) is one type of statistic that indicates central tendency – it gives an indication of the center of the data. The median and mode are two other indications of central tendency.</a:t>
            </a:r>
          </a:p>
          <a:p>
            <a:endParaRPr lang="en-US" baseline="0" dirty="0" smtClean="0"/>
          </a:p>
          <a:p>
            <a:r>
              <a:rPr lang="en-US" baseline="0" dirty="0" smtClean="0"/>
              <a:t>But often we need more details on how much a quantity can vary. [click] Statistical dispersion is the variability or spread of data. The range, standard deviation, and interquartile range are indications of dispersion.</a:t>
            </a:r>
          </a:p>
          <a:p>
            <a:endParaRPr lang="en-US" baseline="0" dirty="0" smtClean="0"/>
          </a:p>
          <a:p>
            <a:r>
              <a:rPr lang="en-US" baseline="0" dirty="0" smtClean="0"/>
              <a:t>[click] Even more detail about a variable can be shown by a frequency distribution which shows a summary of the data values distributed throughout the range of values. Frequency distributions can be shown by frequency tables, histograms, box plots, or other summaries.</a:t>
            </a:r>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dirty="0" smtClean="0"/>
              <a:t>Introduction to Summary Statistics</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3</a:t>
            </a:fld>
            <a:endParaRPr lang="en-US" dirty="0"/>
          </a:p>
        </p:txBody>
      </p:sp>
    </p:spTree>
    <p:extLst>
      <p:ext uri="{BB962C8B-B14F-4D97-AF65-F5344CB8AC3E}">
        <p14:creationId xmlns:p14="http://schemas.microsoft.com/office/powerpoint/2010/main" val="3587768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Another way to represent data is a dot</a:t>
            </a:r>
            <a:r>
              <a:rPr lang="en-US" baseline="0" dirty="0" smtClean="0"/>
              <a:t> plot. A dot plot is similar to a histogram in that it shows frequency of occurrence of data values.  </a:t>
            </a:r>
          </a:p>
          <a:p>
            <a:pPr eaLnBrk="1" hangingPunct="1"/>
            <a:endParaRPr lang="en-US" baseline="0" dirty="0" smtClean="0"/>
          </a:p>
          <a:p>
            <a:pPr eaLnBrk="1" hangingPunct="1"/>
            <a:r>
              <a:rPr lang="en-US" baseline="0" dirty="0" smtClean="0"/>
              <a:t>To represent the data in the table, we place a dot for each data point directly above the data value. [click]</a:t>
            </a:r>
          </a:p>
          <a:p>
            <a:pPr eaLnBrk="1" hangingPunct="1"/>
            <a:endParaRPr lang="en-US" baseline="0" dirty="0" smtClean="0"/>
          </a:p>
          <a:p>
            <a:pPr eaLnBrk="1" hangingPunct="1"/>
            <a:r>
              <a:rPr lang="en-US" baseline="0" dirty="0" smtClean="0"/>
              <a:t>There is one dot for each data point. [click many times]</a:t>
            </a:r>
            <a:endParaRPr lang="en-US" dirty="0" smtClean="0"/>
          </a:p>
        </p:txBody>
      </p:sp>
      <p:sp>
        <p:nvSpPr>
          <p:cNvPr id="419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1529459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Dot plots are easily changed to histograms by replacing the dots with bars of the appropriate height indicating the frequency. [click]</a:t>
            </a:r>
          </a:p>
        </p:txBody>
      </p:sp>
      <p:sp>
        <p:nvSpPr>
          <p:cNvPr id="419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3931023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a later presentation, we will talk about the distribution of the data, that is, we will look at how the data values are distributed among all the possible values of the variable.  Specifically, we will talk about a normal distribution or bell curve.</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endParaRPr lang="en-US" dirty="0" smtClean="0"/>
          </a:p>
        </p:txBody>
      </p:sp>
      <p:sp>
        <p:nvSpPr>
          <p:cNvPr id="491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655193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mean</a:t>
            </a:r>
            <a:r>
              <a:rPr lang="en-US" baseline="0" dirty="0" smtClean="0"/>
              <a:t> is the most frequently used measure of central tendency. It is strongly influenced by outliers which are very large or very small data values that do not seem to fit with the majority of data.</a:t>
            </a:r>
            <a:endParaRPr lang="en-US" dirty="0" smtClean="0"/>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79175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17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212145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32953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Ref:</a:t>
            </a:r>
            <a:r>
              <a:rPr lang="en-US" baseline="0" dirty="0" smtClean="0"/>
              <a:t> Elementary Statistics 7</a:t>
            </a:r>
            <a:r>
              <a:rPr lang="en-US" baseline="30000" dirty="0" smtClean="0"/>
              <a:t>th</a:t>
            </a:r>
            <a:r>
              <a:rPr lang="en-US" baseline="0" dirty="0" smtClean="0"/>
              <a:t> edition by </a:t>
            </a:r>
            <a:r>
              <a:rPr lang="en-US" baseline="0" dirty="0" err="1" smtClean="0"/>
              <a:t>Bluman</a:t>
            </a:r>
            <a:r>
              <a:rPr lang="en-US" baseline="0" dirty="0" smtClean="0"/>
              <a:t>, McGraw-Hill 2009.</a:t>
            </a:r>
            <a:endParaRPr lang="en-US" dirty="0"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918099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a:t>
            </a:r>
            <a:r>
              <a:rPr lang="en-US" baseline="0" dirty="0" smtClean="0"/>
              <a:t> this case the result of the mean calculation is 22.09 with the 09 repeating. </a:t>
            </a:r>
            <a:r>
              <a:rPr lang="en-US" b="1" baseline="0" dirty="0" smtClean="0"/>
              <a:t>Notice that the bar above the 09 indicates a repeating decimal.</a:t>
            </a:r>
            <a:r>
              <a:rPr lang="en-US" baseline="0" dirty="0" smtClean="0"/>
              <a:t> Keep this number saved in your calculator if you will need it for future calculations (such as the standard deviation which we will present later). </a:t>
            </a:r>
          </a:p>
          <a:p>
            <a:pPr eaLnBrk="1" hangingPunct="1"/>
            <a:endParaRPr lang="en-US" baseline="0" dirty="0" smtClean="0"/>
          </a:p>
          <a:p>
            <a:pPr eaLnBrk="1" hangingPunct="1"/>
            <a:r>
              <a:rPr lang="en-US" baseline="0" dirty="0" smtClean="0"/>
              <a:t>Report the mean to one more decimal place than the original data. Since the original data is reported in whole numbers, report the mean to one decimal place or 22.1.</a:t>
            </a:r>
            <a:endParaRPr lang="en-US" dirty="0"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003399"/>
                </a:solidFill>
                <a:latin typeface="Verdana" pitchFamily="34" charset="0"/>
                <a:cs typeface="Arial" charset="0"/>
              </a:defRPr>
            </a:lvl1pPr>
            <a:lvl2pPr marL="733069" indent="-281950">
              <a:defRPr sz="3700" b="1">
                <a:solidFill>
                  <a:srgbClr val="003399"/>
                </a:solidFill>
                <a:latin typeface="Verdana" pitchFamily="34" charset="0"/>
                <a:cs typeface="Arial" charset="0"/>
              </a:defRPr>
            </a:lvl2pPr>
            <a:lvl3pPr marL="1127798" indent="-225560">
              <a:defRPr sz="3700" b="1">
                <a:solidFill>
                  <a:srgbClr val="003399"/>
                </a:solidFill>
                <a:latin typeface="Verdana" pitchFamily="34" charset="0"/>
                <a:cs typeface="Arial" charset="0"/>
              </a:defRPr>
            </a:lvl3pPr>
            <a:lvl4pPr marL="1578917" indent="-225560">
              <a:defRPr sz="3700" b="1">
                <a:solidFill>
                  <a:srgbClr val="003399"/>
                </a:solidFill>
                <a:latin typeface="Verdana" pitchFamily="34" charset="0"/>
                <a:cs typeface="Arial" charset="0"/>
              </a:defRPr>
            </a:lvl4pPr>
            <a:lvl5pPr marL="2030037" indent="-225560">
              <a:defRPr sz="3700" b="1">
                <a:solidFill>
                  <a:srgbClr val="003399"/>
                </a:solidFill>
                <a:latin typeface="Verdana" pitchFamily="34" charset="0"/>
                <a:cs typeface="Arial" charset="0"/>
              </a:defRPr>
            </a:lvl5pPr>
            <a:lvl6pPr marL="2481156" indent="-225560" eaLnBrk="0" fontAlgn="base" hangingPunct="0">
              <a:spcBef>
                <a:spcPct val="0"/>
              </a:spcBef>
              <a:spcAft>
                <a:spcPct val="0"/>
              </a:spcAft>
              <a:defRPr sz="3700" b="1">
                <a:solidFill>
                  <a:srgbClr val="003399"/>
                </a:solidFill>
                <a:latin typeface="Verdana" pitchFamily="34" charset="0"/>
                <a:cs typeface="Arial" charset="0"/>
              </a:defRPr>
            </a:lvl6pPr>
            <a:lvl7pPr marL="2932275" indent="-225560" eaLnBrk="0" fontAlgn="base" hangingPunct="0">
              <a:spcBef>
                <a:spcPct val="0"/>
              </a:spcBef>
              <a:spcAft>
                <a:spcPct val="0"/>
              </a:spcAft>
              <a:defRPr sz="3700" b="1">
                <a:solidFill>
                  <a:srgbClr val="003399"/>
                </a:solidFill>
                <a:latin typeface="Verdana" pitchFamily="34" charset="0"/>
                <a:cs typeface="Arial" charset="0"/>
              </a:defRPr>
            </a:lvl7pPr>
            <a:lvl8pPr marL="3383394" indent="-225560" eaLnBrk="0" fontAlgn="base" hangingPunct="0">
              <a:spcBef>
                <a:spcPct val="0"/>
              </a:spcBef>
              <a:spcAft>
                <a:spcPct val="0"/>
              </a:spcAft>
              <a:defRPr sz="3700" b="1">
                <a:solidFill>
                  <a:srgbClr val="003399"/>
                </a:solidFill>
                <a:latin typeface="Verdana" pitchFamily="34" charset="0"/>
                <a:cs typeface="Arial" charset="0"/>
              </a:defRPr>
            </a:lvl8pPr>
            <a:lvl9pPr marL="3834514" indent="-225560" eaLnBrk="0" fontAlgn="base" hangingPunct="0">
              <a:spcBef>
                <a:spcPct val="0"/>
              </a:spcBef>
              <a:spcAft>
                <a:spcPct val="0"/>
              </a:spcAft>
              <a:defRPr sz="3700" b="1">
                <a:solidFill>
                  <a:srgbClr val="003399"/>
                </a:solidFill>
                <a:latin typeface="Verdana" pitchFamily="34" charset="0"/>
                <a:cs typeface="Arial" charset="0"/>
              </a:defRPr>
            </a:lvl9pPr>
          </a:lstStyle>
          <a:p>
            <a:r>
              <a:rPr lang="en-US" sz="1200" b="0" dirty="0" smtClean="0">
                <a:solidFill>
                  <a:schemeClr val="tx1"/>
                </a:solidFill>
                <a:latin typeface="Arial" charset="0"/>
              </a:rPr>
              <a:t>Introduction to Summary Statistics</a:t>
            </a:r>
            <a:endParaRPr lang="en-US" sz="1200" b="0" dirty="0">
              <a:solidFill>
                <a:schemeClr val="tx1"/>
              </a:solidFill>
              <a:latin typeface="Arial" charset="0"/>
            </a:endParaRPr>
          </a:p>
        </p:txBody>
      </p:sp>
    </p:spTree>
    <p:extLst>
      <p:ext uri="{BB962C8B-B14F-4D97-AF65-F5344CB8AC3E}">
        <p14:creationId xmlns:p14="http://schemas.microsoft.com/office/powerpoint/2010/main" val="2903609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dirty="0"/>
          </a:p>
        </p:txBody>
      </p:sp>
      <p:sp>
        <p:nvSpPr>
          <p:cNvPr id="7" name="Rectangle 8"/>
          <p:cNvSpPr>
            <a:spLocks noGrp="1" noChangeArrowheads="1"/>
          </p:cNvSpPr>
          <p:nvPr>
            <p:ph type="hdr" sz="quarter"/>
          </p:nvPr>
        </p:nvSpPr>
        <p:spPr>
          <a:xfrm>
            <a:off x="66675" y="77788"/>
            <a:ext cx="3038475" cy="46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r>
              <a:rPr lang="en-US" dirty="0" smtClean="0"/>
              <a:t>Introduction to Summary Statistics</a:t>
            </a:r>
          </a:p>
        </p:txBody>
      </p:sp>
    </p:spTree>
    <p:extLst>
      <p:ext uri="{BB962C8B-B14F-4D97-AF65-F5344CB8AC3E}">
        <p14:creationId xmlns:p14="http://schemas.microsoft.com/office/powerpoint/2010/main" val="811461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01063" cy="8826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33363" y="1539875"/>
            <a:ext cx="4168775"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54538" y="1539875"/>
            <a:ext cx="4168775"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4538" y="3878263"/>
            <a:ext cx="4168775"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1147965"/>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 id="2147483669" r:id="rId6"/>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2.xml"/><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2.wmf"/><Relationship Id="rId10" Type="http://schemas.openxmlformats.org/officeDocument/2006/relationships/image" Target="../media/image19.png"/><Relationship Id="rId4" Type="http://schemas.openxmlformats.org/officeDocument/2006/relationships/oleObject" Target="../embeddings/oleObject1.bin"/><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Introduction to Summary Statistics</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The most frequently occurring value in a set of data is the </a:t>
            </a:r>
            <a:r>
              <a:rPr lang="en-US" dirty="0" smtClean="0"/>
              <a:t>mode</a:t>
            </a:r>
            <a:endParaRPr lang="en-US" dirty="0"/>
          </a:p>
          <a:p>
            <a:endParaRPr lang="en-US" dirty="0"/>
          </a:p>
        </p:txBody>
      </p:sp>
      <p:sp>
        <p:nvSpPr>
          <p:cNvPr id="10242" name="Text Box 5"/>
          <p:cNvSpPr txBox="1">
            <a:spLocks noChangeArrowheads="1"/>
          </p:cNvSpPr>
          <p:nvPr/>
        </p:nvSpPr>
        <p:spPr bwMode="auto">
          <a:xfrm>
            <a:off x="733424" y="3473450"/>
            <a:ext cx="8027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
        <p:nvSpPr>
          <p:cNvPr id="10243" name="Text Box 6"/>
          <p:cNvSpPr txBox="1">
            <a:spLocks noChangeArrowheads="1"/>
          </p:cNvSpPr>
          <p:nvPr/>
        </p:nvSpPr>
        <p:spPr bwMode="auto">
          <a:xfrm>
            <a:off x="733424" y="2819400"/>
            <a:ext cx="234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49863" name="Text Box 7"/>
          <p:cNvSpPr txBox="1">
            <a:spLocks noChangeArrowheads="1"/>
          </p:cNvSpPr>
          <p:nvPr/>
        </p:nvSpPr>
        <p:spPr bwMode="auto">
          <a:xfrm>
            <a:off x="733424" y="4648200"/>
            <a:ext cx="3914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smtClean="0">
                <a:solidFill>
                  <a:schemeClr val="tx1"/>
                </a:solidFill>
                <a:latin typeface="Arial" charset="0"/>
              </a:rPr>
              <a:t>Mode = M =  </a:t>
            </a:r>
            <a:r>
              <a:rPr lang="en-US" sz="3600" b="0" dirty="0">
                <a:solidFill>
                  <a:schemeClr val="tx1"/>
                </a:solidFill>
                <a:latin typeface="Arial" charset="0"/>
              </a:rPr>
              <a:t>21</a:t>
            </a:r>
          </a:p>
        </p:txBody>
      </p:sp>
      <p:sp>
        <p:nvSpPr>
          <p:cNvPr id="2" name="Oval 1"/>
          <p:cNvSpPr/>
          <p:nvPr/>
        </p:nvSpPr>
        <p:spPr>
          <a:xfrm>
            <a:off x="3378467" y="3460750"/>
            <a:ext cx="664144" cy="654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121774" y="3473450"/>
            <a:ext cx="664144" cy="654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smtClean="0"/>
              <a:t>Mode  					</a:t>
            </a:r>
            <a:r>
              <a:rPr lang="en-US" sz="2400" dirty="0" smtClean="0"/>
              <a:t>Central Tendency</a:t>
            </a:r>
            <a:endParaRPr lang="en-US" dirty="0"/>
          </a:p>
        </p:txBody>
      </p:sp>
    </p:spTree>
    <p:extLst>
      <p:ext uri="{BB962C8B-B14F-4D97-AF65-F5344CB8AC3E}">
        <p14:creationId xmlns:p14="http://schemas.microsoft.com/office/powerpoint/2010/main" val="224933247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249863" grpId="0"/>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most frequently occurring value in a set of data is the </a:t>
            </a:r>
            <a:r>
              <a:rPr lang="en-US" dirty="0" smtClean="0"/>
              <a:t>mode</a:t>
            </a:r>
            <a:endParaRPr lang="en-US" dirty="0"/>
          </a:p>
          <a:p>
            <a:r>
              <a:rPr lang="en-US" dirty="0" smtClean="0"/>
              <a:t>Bimodal Data Set: Two </a:t>
            </a:r>
            <a:r>
              <a:rPr lang="en-US" dirty="0"/>
              <a:t>numbers of equal frequency stand </a:t>
            </a:r>
            <a:r>
              <a:rPr lang="en-US" dirty="0" smtClean="0"/>
              <a:t>out</a:t>
            </a:r>
          </a:p>
          <a:p>
            <a:r>
              <a:rPr lang="en-US" dirty="0" smtClean="0"/>
              <a:t>Multimodal </a:t>
            </a:r>
            <a:r>
              <a:rPr lang="en-US" dirty="0"/>
              <a:t>Data Set: </a:t>
            </a:r>
            <a:r>
              <a:rPr lang="en-US" dirty="0" smtClean="0"/>
              <a:t>More </a:t>
            </a:r>
            <a:r>
              <a:rPr lang="en-US" dirty="0"/>
              <a:t>than two numbers of equal frequency stand </a:t>
            </a:r>
            <a:r>
              <a:rPr lang="en-US" dirty="0" smtClean="0"/>
              <a:t>out</a:t>
            </a:r>
            <a:endParaRPr lang="en-US" dirty="0"/>
          </a:p>
        </p:txBody>
      </p:sp>
      <p:sp>
        <p:nvSpPr>
          <p:cNvPr id="2" name="Title 1"/>
          <p:cNvSpPr>
            <a:spLocks noGrp="1"/>
          </p:cNvSpPr>
          <p:nvPr>
            <p:ph type="title"/>
          </p:nvPr>
        </p:nvSpPr>
        <p:spPr/>
        <p:txBody>
          <a:bodyPr/>
          <a:lstStyle/>
          <a:p>
            <a:r>
              <a:rPr lang="en-US" dirty="0" smtClean="0"/>
              <a:t>Mode</a:t>
            </a:r>
            <a:r>
              <a:rPr lang="en-US" sz="2400" dirty="0" smtClean="0"/>
              <a:t> 					Central Tendency</a:t>
            </a:r>
            <a:endParaRPr lang="en-US" dirty="0"/>
          </a:p>
        </p:txBody>
      </p:sp>
    </p:spTree>
    <p:extLst>
      <p:ext uri="{BB962C8B-B14F-4D97-AF65-F5344CB8AC3E}">
        <p14:creationId xmlns:p14="http://schemas.microsoft.com/office/powerpoint/2010/main" val="2927112715"/>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p:cNvSpPr txBox="1">
            <a:spLocks noChangeArrowheads="1"/>
          </p:cNvSpPr>
          <p:nvPr/>
        </p:nvSpPr>
        <p:spPr bwMode="auto">
          <a:xfrm>
            <a:off x="463867" y="1179036"/>
            <a:ext cx="78787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Determine the mode of</a:t>
            </a:r>
          </a:p>
        </p:txBody>
      </p:sp>
      <p:sp>
        <p:nvSpPr>
          <p:cNvPr id="25604" name="Text Box 9"/>
          <p:cNvSpPr txBox="1">
            <a:spLocks noChangeArrowheads="1"/>
          </p:cNvSpPr>
          <p:nvPr/>
        </p:nvSpPr>
        <p:spPr bwMode="auto">
          <a:xfrm>
            <a:off x="749300" y="1827212"/>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t>48, 63, 62, 49, 58, 2, 63, 5, 60, 59, 55</a:t>
            </a:r>
          </a:p>
        </p:txBody>
      </p:sp>
      <p:sp>
        <p:nvSpPr>
          <p:cNvPr id="488458" name="Oval 10"/>
          <p:cNvSpPr>
            <a:spLocks noChangeArrowheads="1"/>
          </p:cNvSpPr>
          <p:nvPr/>
        </p:nvSpPr>
        <p:spPr bwMode="auto">
          <a:xfrm>
            <a:off x="1501775" y="1830387"/>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59" name="Oval 11"/>
          <p:cNvSpPr>
            <a:spLocks noChangeArrowheads="1"/>
          </p:cNvSpPr>
          <p:nvPr/>
        </p:nvSpPr>
        <p:spPr bwMode="auto">
          <a:xfrm>
            <a:off x="5057775" y="1835150"/>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0" name="Text Box 12"/>
          <p:cNvSpPr txBox="1">
            <a:spLocks noChangeArrowheads="1"/>
          </p:cNvSpPr>
          <p:nvPr/>
        </p:nvSpPr>
        <p:spPr bwMode="auto">
          <a:xfrm>
            <a:off x="2295525" y="2392362"/>
            <a:ext cx="2205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FF0000"/>
                </a:solidFill>
              </a:rPr>
              <a:t>Mode = 63</a:t>
            </a:r>
          </a:p>
        </p:txBody>
      </p:sp>
      <p:sp>
        <p:nvSpPr>
          <p:cNvPr id="488462" name="Text Box 14"/>
          <p:cNvSpPr txBox="1">
            <a:spLocks noChangeArrowheads="1"/>
          </p:cNvSpPr>
          <p:nvPr/>
        </p:nvSpPr>
        <p:spPr bwMode="auto">
          <a:xfrm>
            <a:off x="454025" y="3028950"/>
            <a:ext cx="78787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Determine the mode of</a:t>
            </a:r>
          </a:p>
        </p:txBody>
      </p:sp>
      <p:sp>
        <p:nvSpPr>
          <p:cNvPr id="488463" name="Text Box 15"/>
          <p:cNvSpPr txBox="1">
            <a:spLocks noChangeArrowheads="1"/>
          </p:cNvSpPr>
          <p:nvPr/>
        </p:nvSpPr>
        <p:spPr bwMode="auto">
          <a:xfrm>
            <a:off x="746125" y="3587750"/>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solidFill>
                  <a:srgbClr val="0000FF"/>
                </a:solidFill>
              </a:rPr>
              <a:t>48, 63, 62, 59, 58, 2, 63, 5, 60, 59, 55</a:t>
            </a:r>
          </a:p>
        </p:txBody>
      </p:sp>
      <p:sp>
        <p:nvSpPr>
          <p:cNvPr id="488464" name="Oval 16"/>
          <p:cNvSpPr>
            <a:spLocks noChangeArrowheads="1"/>
          </p:cNvSpPr>
          <p:nvPr/>
        </p:nvSpPr>
        <p:spPr bwMode="auto">
          <a:xfrm>
            <a:off x="1506538" y="3573462"/>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5" name="Oval 17"/>
          <p:cNvSpPr>
            <a:spLocks noChangeArrowheads="1"/>
          </p:cNvSpPr>
          <p:nvPr/>
        </p:nvSpPr>
        <p:spPr bwMode="auto">
          <a:xfrm>
            <a:off x="5067300" y="3590925"/>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6" name="Oval 18"/>
          <p:cNvSpPr>
            <a:spLocks noChangeArrowheads="1"/>
          </p:cNvSpPr>
          <p:nvPr/>
        </p:nvSpPr>
        <p:spPr bwMode="auto">
          <a:xfrm>
            <a:off x="3033713" y="3565525"/>
            <a:ext cx="742950" cy="701675"/>
          </a:xfrm>
          <a:prstGeom prst="ellipse">
            <a:avLst/>
          </a:prstGeom>
          <a:noFill/>
          <a:ln w="254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7" name="Oval 19"/>
          <p:cNvSpPr>
            <a:spLocks noChangeArrowheads="1"/>
          </p:cNvSpPr>
          <p:nvPr/>
        </p:nvSpPr>
        <p:spPr bwMode="auto">
          <a:xfrm>
            <a:off x="7050088" y="3573462"/>
            <a:ext cx="742950" cy="701675"/>
          </a:xfrm>
          <a:prstGeom prst="ellipse">
            <a:avLst/>
          </a:prstGeom>
          <a:noFill/>
          <a:ln w="254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68" name="Text Box 20"/>
          <p:cNvSpPr txBox="1">
            <a:spLocks noChangeArrowheads="1"/>
          </p:cNvSpPr>
          <p:nvPr/>
        </p:nvSpPr>
        <p:spPr bwMode="auto">
          <a:xfrm>
            <a:off x="2262188" y="4221162"/>
            <a:ext cx="548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0000FF"/>
                </a:solidFill>
              </a:rPr>
              <a:t>Mode = 63 &amp; 59   Bimodal</a:t>
            </a:r>
          </a:p>
        </p:txBody>
      </p:sp>
      <p:sp>
        <p:nvSpPr>
          <p:cNvPr id="488470" name="Text Box 22"/>
          <p:cNvSpPr txBox="1">
            <a:spLocks noChangeArrowheads="1"/>
          </p:cNvSpPr>
          <p:nvPr/>
        </p:nvSpPr>
        <p:spPr bwMode="auto">
          <a:xfrm>
            <a:off x="458788" y="4800600"/>
            <a:ext cx="78787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Determine the mode of</a:t>
            </a:r>
          </a:p>
        </p:txBody>
      </p:sp>
      <p:sp>
        <p:nvSpPr>
          <p:cNvPr id="488471" name="Text Box 23"/>
          <p:cNvSpPr txBox="1">
            <a:spLocks noChangeArrowheads="1"/>
          </p:cNvSpPr>
          <p:nvPr/>
        </p:nvSpPr>
        <p:spPr bwMode="auto">
          <a:xfrm>
            <a:off x="766763" y="5484813"/>
            <a:ext cx="7935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solidFill>
                  <a:srgbClr val="336600"/>
                </a:solidFill>
              </a:rPr>
              <a:t>48, 63, 62, 59, 48, 2, 63, 5, 60, 59, 55</a:t>
            </a:r>
          </a:p>
        </p:txBody>
      </p:sp>
      <p:sp>
        <p:nvSpPr>
          <p:cNvPr id="488472" name="Oval 24"/>
          <p:cNvSpPr>
            <a:spLocks noChangeArrowheads="1"/>
          </p:cNvSpPr>
          <p:nvPr/>
        </p:nvSpPr>
        <p:spPr bwMode="auto">
          <a:xfrm>
            <a:off x="1527175" y="5470525"/>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3" name="Oval 25"/>
          <p:cNvSpPr>
            <a:spLocks noChangeArrowheads="1"/>
          </p:cNvSpPr>
          <p:nvPr/>
        </p:nvSpPr>
        <p:spPr bwMode="auto">
          <a:xfrm>
            <a:off x="5087938" y="5487988"/>
            <a:ext cx="742950" cy="7016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4" name="Oval 26"/>
          <p:cNvSpPr>
            <a:spLocks noChangeArrowheads="1"/>
          </p:cNvSpPr>
          <p:nvPr/>
        </p:nvSpPr>
        <p:spPr bwMode="auto">
          <a:xfrm>
            <a:off x="3054350" y="5462588"/>
            <a:ext cx="742950" cy="701675"/>
          </a:xfrm>
          <a:prstGeom prst="ellipse">
            <a:avLst/>
          </a:prstGeom>
          <a:noFill/>
          <a:ln w="254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5" name="Oval 27"/>
          <p:cNvSpPr>
            <a:spLocks noChangeArrowheads="1"/>
          </p:cNvSpPr>
          <p:nvPr/>
        </p:nvSpPr>
        <p:spPr bwMode="auto">
          <a:xfrm>
            <a:off x="7070725" y="5470525"/>
            <a:ext cx="742950" cy="701675"/>
          </a:xfrm>
          <a:prstGeom prst="ellipse">
            <a:avLst/>
          </a:prstGeom>
          <a:noFill/>
          <a:ln w="254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6" name="Text Box 28"/>
          <p:cNvSpPr txBox="1">
            <a:spLocks noChangeArrowheads="1"/>
          </p:cNvSpPr>
          <p:nvPr/>
        </p:nvSpPr>
        <p:spPr bwMode="auto">
          <a:xfrm>
            <a:off x="2282825" y="6126163"/>
            <a:ext cx="6292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0000FF"/>
                </a:solidFill>
              </a:rPr>
              <a:t>Mode = 63, 59, &amp; 48    Multimodal</a:t>
            </a:r>
          </a:p>
        </p:txBody>
      </p:sp>
      <p:sp>
        <p:nvSpPr>
          <p:cNvPr id="488477" name="Oval 29"/>
          <p:cNvSpPr>
            <a:spLocks noChangeArrowheads="1"/>
          </p:cNvSpPr>
          <p:nvPr/>
        </p:nvSpPr>
        <p:spPr bwMode="auto">
          <a:xfrm>
            <a:off x="3792538" y="5451475"/>
            <a:ext cx="742950" cy="701675"/>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8478" name="Oval 30"/>
          <p:cNvSpPr>
            <a:spLocks noChangeArrowheads="1"/>
          </p:cNvSpPr>
          <p:nvPr/>
        </p:nvSpPr>
        <p:spPr bwMode="auto">
          <a:xfrm>
            <a:off x="749300" y="5476875"/>
            <a:ext cx="742950" cy="701675"/>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 name="Title 1"/>
          <p:cNvSpPr>
            <a:spLocks noGrp="1"/>
          </p:cNvSpPr>
          <p:nvPr>
            <p:ph type="title"/>
          </p:nvPr>
        </p:nvSpPr>
        <p:spPr/>
        <p:txBody>
          <a:bodyPr/>
          <a:lstStyle/>
          <a:p>
            <a:r>
              <a:rPr lang="en-US" dirty="0" smtClean="0"/>
              <a:t>Mode 					</a:t>
            </a:r>
            <a:r>
              <a:rPr lang="en-US" sz="2400" dirty="0" smtClean="0"/>
              <a:t>Central Tendency</a:t>
            </a:r>
            <a:endParaRPr lang="en-US" dirty="0"/>
          </a:p>
        </p:txBody>
      </p:sp>
    </p:spTree>
    <p:extLst>
      <p:ext uri="{BB962C8B-B14F-4D97-AF65-F5344CB8AC3E}">
        <p14:creationId xmlns:p14="http://schemas.microsoft.com/office/powerpoint/2010/main" val="148528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84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846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84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84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84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846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84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84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846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84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847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84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847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84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847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847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847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88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8" grpId="0" animBg="1"/>
      <p:bldP spid="488459" grpId="0" animBg="1"/>
      <p:bldP spid="488460" grpId="0"/>
      <p:bldP spid="488462" grpId="0"/>
      <p:bldP spid="488463" grpId="0"/>
      <p:bldP spid="488464" grpId="0" animBg="1"/>
      <p:bldP spid="488465" grpId="0" animBg="1"/>
      <p:bldP spid="488466" grpId="0" animBg="1"/>
      <p:bldP spid="488467" grpId="0" animBg="1"/>
      <p:bldP spid="488468" grpId="0"/>
      <p:bldP spid="488470" grpId="0"/>
      <p:bldP spid="488471" grpId="0"/>
      <p:bldP spid="488472" grpId="0" animBg="1"/>
      <p:bldP spid="488473" grpId="0" animBg="1"/>
      <p:bldP spid="488474" grpId="0" animBg="1"/>
      <p:bldP spid="488475" grpId="0" animBg="1"/>
      <p:bldP spid="488476" grpId="0"/>
      <p:bldP spid="488477" grpId="0" animBg="1"/>
      <p:bldP spid="4884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Measure of </a:t>
            </a:r>
            <a:r>
              <a:rPr lang="en-US" dirty="0" smtClean="0"/>
              <a:t>central tendency</a:t>
            </a:r>
          </a:p>
          <a:p>
            <a:r>
              <a:rPr lang="en-US" dirty="0"/>
              <a:t>The </a:t>
            </a:r>
            <a:r>
              <a:rPr lang="en-US" dirty="0">
                <a:solidFill>
                  <a:srgbClr val="C00000"/>
                </a:solidFill>
              </a:rPr>
              <a:t>median</a:t>
            </a:r>
            <a:r>
              <a:rPr lang="en-US" dirty="0"/>
              <a:t> is the value that occurs in the middle of a set of data that has been arranged in numerical </a:t>
            </a:r>
            <a:r>
              <a:rPr lang="en-US" dirty="0" smtClean="0"/>
              <a:t>order</a:t>
            </a:r>
          </a:p>
          <a:p>
            <a:r>
              <a:rPr lang="en-US" i="1" dirty="0" smtClean="0">
                <a:latin typeface="Arial" charset="0"/>
              </a:rPr>
              <a:t>Symbol is </a:t>
            </a:r>
            <a:r>
              <a:rPr lang="en-US" i="1" dirty="0" smtClean="0">
                <a:latin typeface="Times New Roman" pitchFamily="18" charset="0"/>
              </a:rPr>
              <a:t> x,</a:t>
            </a:r>
            <a:r>
              <a:rPr lang="en-US" i="1" dirty="0">
                <a:latin typeface="Times New Roman" pitchFamily="18" charset="0"/>
              </a:rPr>
              <a:t>	</a:t>
            </a:r>
            <a:r>
              <a:rPr lang="en-US" i="1" dirty="0">
                <a:latin typeface="Arial" charset="0"/>
              </a:rPr>
              <a:t>pronounced </a:t>
            </a:r>
            <a:r>
              <a:rPr lang="en-US" i="1" dirty="0" smtClean="0">
                <a:latin typeface="Arial" charset="0"/>
              </a:rPr>
              <a:t>“x-tilde</a:t>
            </a:r>
            <a:r>
              <a:rPr lang="en-US" i="1" dirty="0">
                <a:latin typeface="Arial" charset="0"/>
              </a:rPr>
              <a:t>”</a:t>
            </a:r>
            <a:endParaRPr lang="en-US" sz="2400" dirty="0">
              <a:latin typeface="Arial" charset="0"/>
            </a:endParaRPr>
          </a:p>
          <a:p>
            <a:endParaRPr lang="en-US" dirty="0"/>
          </a:p>
        </p:txBody>
      </p:sp>
      <p:sp>
        <p:nvSpPr>
          <p:cNvPr id="12292" name="Text Box 10"/>
          <p:cNvSpPr txBox="1">
            <a:spLocks noChangeArrowheads="1"/>
          </p:cNvSpPr>
          <p:nvPr/>
        </p:nvSpPr>
        <p:spPr bwMode="auto">
          <a:xfrm>
            <a:off x="2743200" y="3276600"/>
            <a:ext cx="549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200" i="1" dirty="0">
                <a:solidFill>
                  <a:schemeClr val="tx1"/>
                </a:solidFill>
                <a:latin typeface="Times New Roman" pitchFamily="18" charset="0"/>
              </a:rPr>
              <a:t>~</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spTree>
    <p:extLst>
      <p:ext uri="{BB962C8B-B14F-4D97-AF65-F5344CB8AC3E}">
        <p14:creationId xmlns:p14="http://schemas.microsoft.com/office/powerpoint/2010/main" val="370386451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median is the value that occurs in the middle of a set of data that has been arranged in numerical </a:t>
            </a:r>
            <a:r>
              <a:rPr lang="en-US" dirty="0" smtClean="0"/>
              <a:t>order</a:t>
            </a:r>
            <a:endParaRPr lang="en-US" dirty="0"/>
          </a:p>
        </p:txBody>
      </p:sp>
      <p:sp>
        <p:nvSpPr>
          <p:cNvPr id="13314" name="Text Box 7"/>
          <p:cNvSpPr txBox="1">
            <a:spLocks noChangeArrowheads="1"/>
          </p:cNvSpPr>
          <p:nvPr/>
        </p:nvSpPr>
        <p:spPr bwMode="auto">
          <a:xfrm>
            <a:off x="608013" y="3200400"/>
            <a:ext cx="2257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13318" name="Text Box 11"/>
          <p:cNvSpPr txBox="1">
            <a:spLocks noChangeArrowheads="1"/>
          </p:cNvSpPr>
          <p:nvPr/>
        </p:nvSpPr>
        <p:spPr bwMode="auto">
          <a:xfrm>
            <a:off x="496888" y="3794125"/>
            <a:ext cx="8027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27  17  12  7  21  44  23  3  36  32  21</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sp>
        <p:nvSpPr>
          <p:cNvPr id="6" name="Text Box 11"/>
          <p:cNvSpPr txBox="1">
            <a:spLocks noChangeArrowheads="1"/>
          </p:cNvSpPr>
          <p:nvPr/>
        </p:nvSpPr>
        <p:spPr bwMode="auto">
          <a:xfrm>
            <a:off x="643631" y="3795334"/>
            <a:ext cx="8027988" cy="641350"/>
          </a:xfrm>
          <a:prstGeom prst="rect">
            <a:avLst/>
          </a:prstGeom>
          <a:solidFill>
            <a:schemeClr val="bg1"/>
          </a:solidFill>
          <a:ln>
            <a:noFill/>
          </a:ln>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Tree>
    <p:extLst>
      <p:ext uri="{BB962C8B-B14F-4D97-AF65-F5344CB8AC3E}">
        <p14:creationId xmlns:p14="http://schemas.microsoft.com/office/powerpoint/2010/main" val="80011019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8"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data set that contains an odd </a:t>
            </a:r>
            <a:r>
              <a:rPr lang="en-US" dirty="0" smtClean="0"/>
              <a:t>number of </a:t>
            </a:r>
            <a:r>
              <a:rPr lang="en-US" dirty="0"/>
              <a:t>values always has a </a:t>
            </a:r>
            <a:r>
              <a:rPr lang="en-US" dirty="0" smtClean="0"/>
              <a:t>Median</a:t>
            </a:r>
          </a:p>
          <a:p>
            <a:endParaRPr lang="en-US" sz="2800" dirty="0" smtClean="0"/>
          </a:p>
          <a:p>
            <a:endParaRPr lang="en-US" dirty="0" smtClean="0"/>
          </a:p>
          <a:p>
            <a:endParaRPr lang="en-US" dirty="0" smtClean="0"/>
          </a:p>
        </p:txBody>
      </p:sp>
      <p:sp>
        <p:nvSpPr>
          <p:cNvPr id="14340" name="Text Box 11"/>
          <p:cNvSpPr txBox="1">
            <a:spLocks noChangeArrowheads="1"/>
          </p:cNvSpPr>
          <p:nvPr/>
        </p:nvSpPr>
        <p:spPr bwMode="auto">
          <a:xfrm>
            <a:off x="643631" y="3755578"/>
            <a:ext cx="8027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
        <p:nvSpPr>
          <p:cNvPr id="14341" name="Text Box 14"/>
          <p:cNvSpPr txBox="1">
            <a:spLocks noChangeArrowheads="1"/>
          </p:cNvSpPr>
          <p:nvPr/>
        </p:nvSpPr>
        <p:spPr bwMode="auto">
          <a:xfrm>
            <a:off x="643630" y="2981980"/>
            <a:ext cx="2257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800600"/>
            <a:ext cx="4495800" cy="90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038600" y="3798768"/>
            <a:ext cx="685800" cy="5549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94857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a data set that contains </a:t>
            </a:r>
            <a:r>
              <a:rPr lang="en-US" dirty="0"/>
              <a:t>an even number of values, the two middle values are averaged with the result being the </a:t>
            </a:r>
            <a:r>
              <a:rPr lang="en-US" dirty="0" smtClean="0"/>
              <a:t>Median</a:t>
            </a:r>
            <a:endParaRPr lang="en-US" dirty="0"/>
          </a:p>
          <a:p>
            <a:endParaRPr lang="en-US" sz="2800" dirty="0" smtClean="0"/>
          </a:p>
          <a:p>
            <a:endParaRPr lang="en-US" dirty="0" smtClean="0"/>
          </a:p>
          <a:p>
            <a:pPr marL="0" indent="0">
              <a:buNone/>
            </a:pPr>
            <a:endParaRPr lang="en-US" dirty="0" smtClean="0"/>
          </a:p>
        </p:txBody>
      </p:sp>
      <p:sp>
        <p:nvSpPr>
          <p:cNvPr id="14340" name="Text Box 11"/>
          <p:cNvSpPr txBox="1">
            <a:spLocks noChangeArrowheads="1"/>
          </p:cNvSpPr>
          <p:nvPr/>
        </p:nvSpPr>
        <p:spPr bwMode="auto">
          <a:xfrm>
            <a:off x="609600" y="4245456"/>
            <a:ext cx="80279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200" b="0" dirty="0">
                <a:solidFill>
                  <a:schemeClr val="hlink"/>
                </a:solidFill>
                <a:latin typeface="Arial" charset="0"/>
              </a:rPr>
              <a:t>3  7  12  17  21  21  23  27  </a:t>
            </a:r>
            <a:r>
              <a:rPr lang="en-US" sz="3200" b="0" dirty="0" smtClean="0">
                <a:solidFill>
                  <a:schemeClr val="hlink"/>
                </a:solidFill>
                <a:latin typeface="Arial" charset="0"/>
              </a:rPr>
              <a:t>31  32  </a:t>
            </a:r>
            <a:r>
              <a:rPr lang="en-US" sz="3200" b="0" dirty="0">
                <a:solidFill>
                  <a:schemeClr val="hlink"/>
                </a:solidFill>
                <a:latin typeface="Arial" charset="0"/>
              </a:rPr>
              <a:t>36  44</a:t>
            </a:r>
          </a:p>
        </p:txBody>
      </p:sp>
      <p:sp>
        <p:nvSpPr>
          <p:cNvPr id="14341" name="Text Box 14"/>
          <p:cNvSpPr txBox="1">
            <a:spLocks noChangeArrowheads="1"/>
          </p:cNvSpPr>
          <p:nvPr/>
        </p:nvSpPr>
        <p:spPr bwMode="auto">
          <a:xfrm>
            <a:off x="643631" y="3568494"/>
            <a:ext cx="2257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 name="Title 1"/>
          <p:cNvSpPr>
            <a:spLocks noGrp="1"/>
          </p:cNvSpPr>
          <p:nvPr>
            <p:ph type="title"/>
          </p:nvPr>
        </p:nvSpPr>
        <p:spPr/>
        <p:txBody>
          <a:bodyPr/>
          <a:lstStyle/>
          <a:p>
            <a:r>
              <a:rPr lang="en-US" dirty="0" smtClean="0"/>
              <a:t>Median 					</a:t>
            </a:r>
            <a:r>
              <a:rPr lang="en-US" sz="2400" dirty="0" smtClean="0"/>
              <a:t>Central Tendency</a:t>
            </a:r>
            <a:endParaRPr lang="en-US" dirty="0"/>
          </a:p>
        </p:txBody>
      </p:sp>
      <p:sp>
        <p:nvSpPr>
          <p:cNvPr id="4" name="Oval 3"/>
          <p:cNvSpPr/>
          <p:nvPr/>
        </p:nvSpPr>
        <p:spPr>
          <a:xfrm>
            <a:off x="3684814" y="4230871"/>
            <a:ext cx="1409700" cy="5549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6862" y="4942130"/>
            <a:ext cx="56673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4263887" y="3568493"/>
            <a:ext cx="359708" cy="794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28390" y="3150703"/>
            <a:ext cx="2097157" cy="369332"/>
          </a:xfrm>
          <a:prstGeom prst="rect">
            <a:avLst/>
          </a:prstGeom>
          <a:noFill/>
        </p:spPr>
        <p:txBody>
          <a:bodyPr wrap="square" rtlCol="0">
            <a:spAutoFit/>
          </a:bodyPr>
          <a:lstStyle/>
          <a:p>
            <a:r>
              <a:rPr lang="en-US" dirty="0" smtClean="0"/>
              <a:t>Middle of data set</a:t>
            </a:r>
            <a:endParaRPr lang="en-US" dirty="0"/>
          </a:p>
        </p:txBody>
      </p:sp>
    </p:spTree>
    <p:extLst>
      <p:ext uri="{BB962C8B-B14F-4D97-AF65-F5344CB8AC3E}">
        <p14:creationId xmlns:p14="http://schemas.microsoft.com/office/powerpoint/2010/main" val="198324551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wipe(left)">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Measure of data variation</a:t>
            </a:r>
          </a:p>
          <a:p>
            <a:r>
              <a:rPr lang="en-US" dirty="0"/>
              <a:t>The </a:t>
            </a:r>
            <a:r>
              <a:rPr lang="en-US" dirty="0">
                <a:solidFill>
                  <a:srgbClr val="C00000"/>
                </a:solidFill>
              </a:rPr>
              <a:t>range</a:t>
            </a:r>
            <a:r>
              <a:rPr lang="en-US" dirty="0"/>
              <a:t> is the difference between the largest and smallest values that occur in a set of </a:t>
            </a:r>
            <a:r>
              <a:rPr lang="en-US" dirty="0" smtClean="0"/>
              <a:t>data</a:t>
            </a:r>
          </a:p>
          <a:p>
            <a:r>
              <a:rPr lang="en-US" dirty="0" smtClean="0">
                <a:latin typeface="Arial" charset="0"/>
              </a:rPr>
              <a:t>Symbol is </a:t>
            </a:r>
            <a:r>
              <a:rPr lang="en-US" i="1" dirty="0" smtClean="0">
                <a:latin typeface="Arial" charset="0"/>
              </a:rPr>
              <a:t>R</a:t>
            </a:r>
            <a:endParaRPr lang="en-US" i="1" dirty="0">
              <a:latin typeface="Arial" charset="0"/>
            </a:endParaRPr>
          </a:p>
          <a:p>
            <a:endParaRPr lang="en-US" dirty="0"/>
          </a:p>
        </p:txBody>
      </p:sp>
      <p:sp>
        <p:nvSpPr>
          <p:cNvPr id="204808" name="Text Box 1032"/>
          <p:cNvSpPr txBox="1">
            <a:spLocks noChangeArrowheads="1"/>
          </p:cNvSpPr>
          <p:nvPr/>
        </p:nvSpPr>
        <p:spPr bwMode="auto">
          <a:xfrm>
            <a:off x="566525" y="5466525"/>
            <a:ext cx="83011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Range  =  </a:t>
            </a:r>
            <a:r>
              <a:rPr lang="en-US" sz="3600" b="0" dirty="0" smtClean="0">
                <a:solidFill>
                  <a:schemeClr val="tx1"/>
                </a:solidFill>
                <a:latin typeface="Arial" charset="0"/>
              </a:rPr>
              <a:t>R = </a:t>
            </a:r>
            <a:r>
              <a:rPr lang="en-US" sz="2400" b="0" dirty="0" smtClean="0">
                <a:solidFill>
                  <a:schemeClr val="tx1"/>
                </a:solidFill>
                <a:latin typeface="Arial" charset="0"/>
              </a:rPr>
              <a:t>maximum value – minimum value </a:t>
            </a:r>
          </a:p>
        </p:txBody>
      </p:sp>
      <p:sp>
        <p:nvSpPr>
          <p:cNvPr id="15366" name="Text Box 1035"/>
          <p:cNvSpPr txBox="1">
            <a:spLocks noChangeArrowheads="1"/>
          </p:cNvSpPr>
          <p:nvPr/>
        </p:nvSpPr>
        <p:spPr bwMode="auto">
          <a:xfrm>
            <a:off x="422275" y="4774580"/>
            <a:ext cx="8027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3  7  12  17  21  21  23  27  32  36  44</a:t>
            </a:r>
          </a:p>
        </p:txBody>
      </p:sp>
      <p:sp>
        <p:nvSpPr>
          <p:cNvPr id="15367" name="Text Box 1036"/>
          <p:cNvSpPr txBox="1">
            <a:spLocks noChangeArrowheads="1"/>
          </p:cNvSpPr>
          <p:nvPr/>
        </p:nvSpPr>
        <p:spPr bwMode="auto">
          <a:xfrm>
            <a:off x="522288" y="4209499"/>
            <a:ext cx="2257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
        <p:nvSpPr>
          <p:cNvPr id="2" name="Title 1"/>
          <p:cNvSpPr>
            <a:spLocks noGrp="1"/>
          </p:cNvSpPr>
          <p:nvPr>
            <p:ph type="title"/>
          </p:nvPr>
        </p:nvSpPr>
        <p:spPr/>
        <p:txBody>
          <a:bodyPr/>
          <a:lstStyle/>
          <a:p>
            <a:r>
              <a:rPr lang="en-US" dirty="0" smtClean="0"/>
              <a:t>Range 						   </a:t>
            </a:r>
            <a:r>
              <a:rPr lang="en-US" sz="2400" dirty="0" smtClean="0"/>
              <a:t>Variation</a:t>
            </a:r>
            <a:endParaRPr lang="en-US" dirty="0"/>
          </a:p>
        </p:txBody>
      </p:sp>
      <p:sp>
        <p:nvSpPr>
          <p:cNvPr id="4" name="Rectangle 3"/>
          <p:cNvSpPr/>
          <p:nvPr/>
        </p:nvSpPr>
        <p:spPr>
          <a:xfrm>
            <a:off x="2623274" y="6112856"/>
            <a:ext cx="3685624" cy="646331"/>
          </a:xfrm>
          <a:prstGeom prst="rect">
            <a:avLst/>
          </a:prstGeom>
        </p:spPr>
        <p:txBody>
          <a:bodyPr wrap="none">
            <a:spAutoFit/>
          </a:bodyPr>
          <a:lstStyle/>
          <a:p>
            <a:r>
              <a:rPr lang="en-US" dirty="0"/>
              <a:t> </a:t>
            </a:r>
            <a:r>
              <a:rPr lang="en-US" sz="3600" dirty="0"/>
              <a:t>R = 44 – 3  =  41</a:t>
            </a:r>
          </a:p>
        </p:txBody>
      </p:sp>
    </p:spTree>
    <p:extLst>
      <p:ext uri="{BB962C8B-B14F-4D97-AF65-F5344CB8AC3E}">
        <p14:creationId xmlns:p14="http://schemas.microsoft.com/office/powerpoint/2010/main" val="51277161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8" grpId="0"/>
      <p:bldP spid="15366" grpId="0"/>
      <p:bldP spid="1536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7988300" cy="5295899"/>
          </a:xfrm>
        </p:spPr>
        <p:txBody>
          <a:bodyPr/>
          <a:lstStyle/>
          <a:p>
            <a:r>
              <a:rPr lang="en-US" dirty="0" smtClean="0"/>
              <a:t>Measure of data variation</a:t>
            </a:r>
          </a:p>
          <a:p>
            <a:r>
              <a:rPr lang="en-US" dirty="0"/>
              <a:t>The </a:t>
            </a:r>
            <a:r>
              <a:rPr lang="en-US" dirty="0" smtClean="0">
                <a:solidFill>
                  <a:srgbClr val="C00000"/>
                </a:solidFill>
              </a:rPr>
              <a:t>standard deviation</a:t>
            </a:r>
            <a:r>
              <a:rPr lang="en-US" dirty="0" smtClean="0"/>
              <a:t> </a:t>
            </a:r>
            <a:r>
              <a:rPr lang="en-US" dirty="0"/>
              <a:t>is </a:t>
            </a:r>
            <a:r>
              <a:rPr lang="en-US" dirty="0" smtClean="0"/>
              <a:t>a measure of the spread of data values</a:t>
            </a:r>
          </a:p>
          <a:p>
            <a:pPr lvl="1"/>
            <a:r>
              <a:rPr lang="en-US" dirty="0" smtClean="0"/>
              <a:t>A larger standard deviation indicates a wider spread in data values</a:t>
            </a:r>
          </a:p>
          <a:p>
            <a:pPr marL="0" indent="0">
              <a:buNone/>
            </a:pPr>
            <a:endParaRPr lang="en-US" dirty="0" smtClean="0"/>
          </a:p>
        </p:txBody>
      </p:sp>
      <p:sp>
        <p:nvSpPr>
          <p:cNvPr id="2" name="Title 1"/>
          <p:cNvSpPr>
            <a:spLocks noGrp="1"/>
          </p:cNvSpPr>
          <p:nvPr>
            <p:ph type="title"/>
          </p:nvPr>
        </p:nvSpPr>
        <p:spPr/>
        <p:txBody>
          <a:bodyPr/>
          <a:lstStyle/>
          <a:p>
            <a:r>
              <a:rPr lang="en-US" dirty="0" smtClean="0"/>
              <a:t>Standard Deviation			   </a:t>
            </a:r>
            <a:r>
              <a:rPr lang="en-US" sz="2400" dirty="0" smtClean="0"/>
              <a:t>Variation</a:t>
            </a:r>
            <a:endParaRPr lang="en-US" dirty="0"/>
          </a:p>
        </p:txBody>
      </p:sp>
    </p:spTree>
    <p:extLst>
      <p:ext uri="{BB962C8B-B14F-4D97-AF65-F5344CB8AC3E}">
        <p14:creationId xmlns:p14="http://schemas.microsoft.com/office/powerpoint/2010/main" val="325548015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			   </a:t>
            </a:r>
            <a:r>
              <a:rPr lang="en-US" sz="2400" dirty="0"/>
              <a:t>Variation</a:t>
            </a:r>
          </a:p>
        </p:txBody>
      </p:sp>
      <mc:AlternateContent xmlns:mc="http://schemas.openxmlformats.org/markup-compatibility/2006" xmlns:a14="http://schemas.microsoft.com/office/drawing/2010/main">
        <mc:Choice Requires="a14">
          <p:sp>
            <p:nvSpPr>
              <p:cNvPr id="5" name="Rectangle 4"/>
              <p:cNvSpPr/>
              <p:nvPr/>
            </p:nvSpPr>
            <p:spPr>
              <a:xfrm>
                <a:off x="1980582" y="1618799"/>
                <a:ext cx="5067917" cy="17291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600" smtClean="0">
                          <a:solidFill>
                            <a:srgbClr val="0000FF"/>
                          </a:solidFill>
                          <a:latin typeface="Cambria Math"/>
                        </a:rPr>
                        <m:t>σ</m:t>
                      </m:r>
                      <m:r>
                        <a:rPr lang="en-US" sz="3600" i="1">
                          <a:solidFill>
                            <a:srgbClr val="0000FF"/>
                          </a:solidFill>
                          <a:latin typeface="Cambria Math"/>
                        </a:rPr>
                        <m:t>=</m:t>
                      </m:r>
                      <m:rad>
                        <m:radPr>
                          <m:degHide m:val="on"/>
                          <m:ctrlPr>
                            <a:rPr lang="en-US" sz="3600" i="1">
                              <a:solidFill>
                                <a:srgbClr val="0000FF"/>
                              </a:solidFill>
                              <a:latin typeface="Cambria Math" panose="02040503050406030204" pitchFamily="18" charset="0"/>
                            </a:rPr>
                          </m:ctrlPr>
                        </m:radPr>
                        <m:deg/>
                        <m:e>
                          <m:f>
                            <m:fPr>
                              <m:ctrlPr>
                                <a:rPr lang="en-US" sz="3600" i="1">
                                  <a:solidFill>
                                    <a:srgbClr val="0000FF"/>
                                  </a:solidFill>
                                  <a:latin typeface="Cambria Math" panose="02040503050406030204" pitchFamily="18" charset="0"/>
                                </a:rPr>
                              </m:ctrlPr>
                            </m:fPr>
                            <m:num>
                              <m:nary>
                                <m:naryPr>
                                  <m:chr m:val="∑"/>
                                  <m:limLoc m:val="undOvr"/>
                                  <m:subHide m:val="on"/>
                                  <m:supHide m:val="on"/>
                                  <m:ctrlPr>
                                    <a:rPr lang="en-US" sz="3600" i="1">
                                      <a:solidFill>
                                        <a:srgbClr val="0000FF"/>
                                      </a:solidFill>
                                      <a:latin typeface="Cambria Math" panose="02040503050406030204" pitchFamily="18" charset="0"/>
                                    </a:rPr>
                                  </m:ctrlPr>
                                </m:naryPr>
                                <m:sub/>
                                <m:sup/>
                                <m:e>
                                  <m:sSup>
                                    <m:sSupPr>
                                      <m:ctrlPr>
                                        <a:rPr lang="en-US" sz="3600" i="1">
                                          <a:solidFill>
                                            <a:srgbClr val="0000FF"/>
                                          </a:solidFill>
                                          <a:latin typeface="Cambria Math" panose="02040503050406030204" pitchFamily="18" charset="0"/>
                                        </a:rPr>
                                      </m:ctrlPr>
                                    </m:sSupPr>
                                    <m:e>
                                      <m:d>
                                        <m:dPr>
                                          <m:ctrlPr>
                                            <a:rPr lang="en-US" sz="3600" i="1">
                                              <a:solidFill>
                                                <a:srgbClr val="0000FF"/>
                                              </a:solidFill>
                                              <a:latin typeface="Cambria Math" panose="02040503050406030204" pitchFamily="18" charset="0"/>
                                            </a:rPr>
                                          </m:ctrlPr>
                                        </m:dPr>
                                        <m:e>
                                          <m:sSub>
                                            <m:sSubPr>
                                              <m:ctrlPr>
                                                <a:rPr lang="en-US" sz="3600" i="1">
                                                  <a:solidFill>
                                                    <a:srgbClr val="0000FF"/>
                                                  </a:solidFill>
                                                  <a:latin typeface="Cambria Math" panose="02040503050406030204" pitchFamily="18" charset="0"/>
                                                </a:rPr>
                                              </m:ctrlPr>
                                            </m:sSubPr>
                                            <m:e>
                                              <m:r>
                                                <m:rPr>
                                                  <m:nor/>
                                                </m:rPr>
                                                <a:rPr lang="en-US" sz="3600">
                                                  <a:solidFill>
                                                    <a:srgbClr val="0000FF"/>
                                                  </a:solidFill>
                                                </a:rPr>
                                                <m:t>x</m:t>
                                              </m:r>
                                            </m:e>
                                            <m:sub>
                                              <m:r>
                                                <m:rPr>
                                                  <m:nor/>
                                                </m:rPr>
                                                <a:rPr lang="en-US" sz="3600">
                                                  <a:solidFill>
                                                    <a:srgbClr val="0000FF"/>
                                                  </a:solidFill>
                                                </a:rPr>
                                                <m:t>i</m:t>
                                              </m:r>
                                            </m:sub>
                                          </m:sSub>
                                          <m:r>
                                            <a:rPr lang="en-US" sz="3600" i="1">
                                              <a:solidFill>
                                                <a:srgbClr val="0000FF"/>
                                              </a:solidFill>
                                              <a:latin typeface="Cambria Math"/>
                                            </a:rPr>
                                            <m:t> </m:t>
                                          </m:r>
                                          <m:r>
                                            <m:rPr>
                                              <m:nor/>
                                            </m:rPr>
                                            <a:rPr lang="en-US" sz="3600" i="1">
                                              <a:solidFill>
                                                <a:srgbClr val="0000FF"/>
                                              </a:solidFill>
                                            </a:rPr>
                                            <m:t>−</m:t>
                                          </m:r>
                                          <m:r>
                                            <m:rPr>
                                              <m:nor/>
                                            </m:rPr>
                                            <a:rPr lang="en-US" sz="3600">
                                              <a:solidFill>
                                                <a:srgbClr val="0000FF"/>
                                              </a:solidFill>
                                            </a:rPr>
                                            <m:t>  </m:t>
                                          </m:r>
                                          <m:r>
                                            <m:rPr>
                                              <m:nor/>
                                            </m:rPr>
                                            <a:rPr lang="en-US" sz="3600">
                                              <a:solidFill>
                                                <a:srgbClr val="0000FF"/>
                                              </a:solidFill>
                                            </a:rPr>
                                            <m:t>μ</m:t>
                                          </m:r>
                                        </m:e>
                                      </m:d>
                                    </m:e>
                                    <m:sup>
                                      <m:r>
                                        <m:rPr>
                                          <m:nor/>
                                        </m:rPr>
                                        <a:rPr lang="en-US" sz="3600">
                                          <a:solidFill>
                                            <a:srgbClr val="0000FF"/>
                                          </a:solidFill>
                                        </a:rPr>
                                        <m:t>2</m:t>
                                      </m:r>
                                    </m:sup>
                                  </m:sSup>
                                </m:e>
                              </m:nary>
                            </m:num>
                            <m:den>
                              <m:r>
                                <m:rPr>
                                  <m:nor/>
                                </m:rPr>
                                <a:rPr lang="en-US" sz="3600" b="0" i="0" smtClean="0">
                                  <a:solidFill>
                                    <a:srgbClr val="0000FF"/>
                                  </a:solidFill>
                                </a:rPr>
                                <m:t>N</m:t>
                              </m:r>
                            </m:den>
                          </m:f>
                        </m:e>
                      </m:rad>
                    </m:oMath>
                  </m:oMathPara>
                </a14:m>
                <a:endParaRPr lang="en-US" sz="3600" dirty="0"/>
              </a:p>
            </p:txBody>
          </p:sp>
        </mc:Choice>
        <mc:Fallback xmlns="">
          <p:sp>
            <p:nvSpPr>
              <p:cNvPr id="5" name="Rectangle 4"/>
              <p:cNvSpPr>
                <a:spLocks noRot="1" noChangeAspect="1" noMove="1" noResize="1" noEditPoints="1" noAdjustHandles="1" noChangeArrowheads="1" noChangeShapeType="1" noTextEdit="1"/>
              </p:cNvSpPr>
              <p:nvPr/>
            </p:nvSpPr>
            <p:spPr>
              <a:xfrm>
                <a:off x="1980582" y="1618799"/>
                <a:ext cx="5067917" cy="1729191"/>
              </a:xfrm>
              <a:prstGeom prst="rect">
                <a:avLst/>
              </a:prstGeom>
              <a:blipFill rotWithShape="1">
                <a:blip r:embed="rId3" cstate="print"/>
                <a:stretch>
                  <a:fillRect/>
                </a:stretch>
              </a:blipFill>
            </p:spPr>
            <p:txBody>
              <a:bodyPr/>
              <a:lstStyle/>
              <a:p>
                <a:r>
                  <a:rPr lang="en-US">
                    <a:noFill/>
                  </a:rPr>
                  <a:t> </a:t>
                </a:r>
              </a:p>
            </p:txBody>
          </p:sp>
        </mc:Fallback>
      </mc:AlternateContent>
      <p:sp>
        <p:nvSpPr>
          <p:cNvPr id="6" name="Content Placeholder 2"/>
          <p:cNvSpPr txBox="1">
            <a:spLocks/>
          </p:cNvSpPr>
          <p:nvPr/>
        </p:nvSpPr>
        <p:spPr>
          <a:xfrm>
            <a:off x="1878981" y="4165414"/>
            <a:ext cx="5995017" cy="186708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2" indent="0">
              <a:buNone/>
            </a:pPr>
            <a:r>
              <a:rPr lang="en-US" dirty="0" smtClean="0"/>
              <a:t>σ = standard deviation</a:t>
            </a:r>
          </a:p>
          <a:p>
            <a:pPr marL="0" lvl="2" indent="0">
              <a:buNone/>
            </a:pPr>
            <a:r>
              <a:rPr lang="en-US" dirty="0" smtClean="0"/>
              <a:t>x</a:t>
            </a:r>
            <a:r>
              <a:rPr lang="en-US" baseline="-25000" dirty="0" smtClean="0"/>
              <a:t>i</a:t>
            </a:r>
            <a:r>
              <a:rPr lang="en-US" dirty="0" smtClean="0"/>
              <a:t> = individual data value ( x</a:t>
            </a:r>
            <a:r>
              <a:rPr lang="en-US" baseline="-25000" dirty="0" smtClean="0"/>
              <a:t>1</a:t>
            </a:r>
            <a:r>
              <a:rPr lang="en-US" dirty="0" smtClean="0"/>
              <a:t>, x</a:t>
            </a:r>
            <a:r>
              <a:rPr lang="en-US" baseline="-25000" dirty="0" smtClean="0"/>
              <a:t>2</a:t>
            </a:r>
            <a:r>
              <a:rPr lang="en-US" dirty="0" smtClean="0"/>
              <a:t>, x</a:t>
            </a:r>
            <a:r>
              <a:rPr lang="en-US" baseline="-25000" dirty="0" smtClean="0"/>
              <a:t>3</a:t>
            </a:r>
            <a:r>
              <a:rPr lang="en-US" dirty="0" smtClean="0"/>
              <a:t>, …)</a:t>
            </a:r>
          </a:p>
          <a:p>
            <a:pPr marL="0" lvl="2" indent="0">
              <a:buNone/>
            </a:pPr>
            <a:r>
              <a:rPr lang="en-US" dirty="0" smtClean="0"/>
              <a:t>μ = mean</a:t>
            </a:r>
          </a:p>
          <a:p>
            <a:pPr marL="0" lvl="2" indent="0">
              <a:buNone/>
            </a:pPr>
            <a:r>
              <a:rPr lang="en-US" dirty="0" smtClean="0"/>
              <a:t>N = size of </a:t>
            </a:r>
            <a:r>
              <a:rPr lang="en-US" dirty="0" smtClean="0">
                <a:solidFill>
                  <a:srgbClr val="0000FF"/>
                </a:solidFill>
              </a:rPr>
              <a:t>population</a:t>
            </a:r>
          </a:p>
          <a:p>
            <a:pPr marL="914400" lvl="2" indent="0">
              <a:buNone/>
            </a:pPr>
            <a:endParaRPr lang="fr-FR" dirty="0" smtClean="0"/>
          </a:p>
          <a:p>
            <a:pPr marL="914400" lvl="2" indent="0">
              <a:buNone/>
            </a:pPr>
            <a:endParaRPr lang="en-US" dirty="0" smtClean="0"/>
          </a:p>
        </p:txBody>
      </p:sp>
    </p:spTree>
    <p:extLst>
      <p:ext uri="{BB962C8B-B14F-4D97-AF65-F5344CB8AC3E}">
        <p14:creationId xmlns:p14="http://schemas.microsoft.com/office/powerpoint/2010/main" val="2008162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05606" y="350837"/>
            <a:ext cx="8229600" cy="715963"/>
          </a:xfrm>
        </p:spPr>
        <p:txBody>
          <a:bodyPr/>
          <a:lstStyle/>
          <a:p>
            <a:pPr eaLnBrk="1" hangingPunct="1"/>
            <a:r>
              <a:rPr lang="en-US" dirty="0" smtClean="0"/>
              <a:t>Statistics</a:t>
            </a:r>
          </a:p>
        </p:txBody>
      </p:sp>
      <p:sp>
        <p:nvSpPr>
          <p:cNvPr id="17411" name="Text Box 4"/>
          <p:cNvSpPr txBox="1">
            <a:spLocks noChangeArrowheads="1"/>
          </p:cNvSpPr>
          <p:nvPr/>
        </p:nvSpPr>
        <p:spPr bwMode="auto">
          <a:xfrm>
            <a:off x="381000" y="1066800"/>
            <a:ext cx="8483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Arial" pitchFamily="34" charset="0"/>
              <a:buChar char="•"/>
            </a:pPr>
            <a:r>
              <a:rPr lang="en-US" sz="2800" dirty="0"/>
              <a:t>The collection, evaluation, and interpretation of data</a:t>
            </a:r>
          </a:p>
        </p:txBody>
      </p:sp>
      <p:pic>
        <p:nvPicPr>
          <p:cNvPr id="174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8" y="2195513"/>
            <a:ext cx="260032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thu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7363" y="1981200"/>
            <a:ext cx="298608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1700" y="2382838"/>
            <a:ext cx="31623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401036" y="5297218"/>
            <a:ext cx="8483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Arial" pitchFamily="34" charset="0"/>
              <a:buChar char="•"/>
            </a:pPr>
            <a:r>
              <a:rPr lang="en-US" sz="2800" dirty="0" smtClean="0"/>
              <a:t>Statistical analysis of measurements can help verify the quality of a design or process</a:t>
            </a:r>
            <a:endParaRPr lang="en-US" sz="2800" dirty="0"/>
          </a:p>
        </p:txBody>
      </p:sp>
    </p:spTree>
    <p:extLst>
      <p:ext uri="{BB962C8B-B14F-4D97-AF65-F5344CB8AC3E}">
        <p14:creationId xmlns:p14="http://schemas.microsoft.com/office/powerpoint/2010/main" val="32544229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normAutofit/>
          </a:bodyPr>
          <a:lstStyle/>
          <a:p>
            <a:pPr algn="l" eaLnBrk="1" hangingPunct="1">
              <a:defRPr/>
            </a:pPr>
            <a:r>
              <a:rPr lang="en-US" dirty="0" smtClean="0">
                <a:solidFill>
                  <a:srgbClr val="00386B"/>
                </a:solidFill>
              </a:rPr>
              <a:t>Standard Deviation 			   </a:t>
            </a:r>
            <a:r>
              <a:rPr lang="en-US" sz="2400" dirty="0" smtClean="0">
                <a:solidFill>
                  <a:srgbClr val="00386B"/>
                </a:solidFill>
              </a:rPr>
              <a:t>Variation</a:t>
            </a:r>
          </a:p>
        </p:txBody>
      </p:sp>
      <p:sp>
        <p:nvSpPr>
          <p:cNvPr id="2" name="Content Placeholder 1"/>
          <p:cNvSpPr>
            <a:spLocks noGrp="1"/>
          </p:cNvSpPr>
          <p:nvPr>
            <p:ph idx="1"/>
          </p:nvPr>
        </p:nvSpPr>
        <p:spPr/>
        <p:txBody>
          <a:bodyPr/>
          <a:lstStyle/>
          <a:p>
            <a:pPr marL="0" indent="0">
              <a:buNone/>
            </a:pPr>
            <a:r>
              <a:rPr lang="en-US" dirty="0" smtClean="0">
                <a:solidFill>
                  <a:srgbClr val="00386B"/>
                </a:solidFill>
              </a:rPr>
              <a:t>Procedure</a:t>
            </a:r>
          </a:p>
          <a:p>
            <a:pPr marL="514350" indent="-514350">
              <a:buFont typeface="+mj-lt"/>
              <a:buAutoNum type="arabicPeriod"/>
            </a:pPr>
            <a:r>
              <a:rPr lang="en-US" dirty="0" smtClean="0">
                <a:solidFill>
                  <a:srgbClr val="00386B"/>
                </a:solidFill>
              </a:rPr>
              <a:t>Calculate </a:t>
            </a:r>
            <a:r>
              <a:rPr lang="en-US" dirty="0">
                <a:solidFill>
                  <a:srgbClr val="00386B"/>
                </a:solidFill>
              </a:rPr>
              <a:t>the </a:t>
            </a:r>
            <a:r>
              <a:rPr lang="en-US" dirty="0" smtClean="0">
                <a:solidFill>
                  <a:srgbClr val="00386B"/>
                </a:solidFill>
              </a:rPr>
              <a:t>mean, μ</a:t>
            </a:r>
          </a:p>
          <a:p>
            <a:pPr marL="514350" indent="-514350">
              <a:buFont typeface="+mj-lt"/>
              <a:buAutoNum type="arabicPeriod"/>
            </a:pPr>
            <a:r>
              <a:rPr lang="en-US" dirty="0" smtClean="0">
                <a:solidFill>
                  <a:srgbClr val="00386B"/>
                </a:solidFill>
              </a:rPr>
              <a:t>Subtract </a:t>
            </a:r>
            <a:r>
              <a:rPr lang="en-US" dirty="0">
                <a:solidFill>
                  <a:srgbClr val="00386B"/>
                </a:solidFill>
              </a:rPr>
              <a:t>the mean from each value and then square each </a:t>
            </a:r>
            <a:r>
              <a:rPr lang="en-US" dirty="0" smtClean="0">
                <a:solidFill>
                  <a:srgbClr val="00386B"/>
                </a:solidFill>
              </a:rPr>
              <a:t>difference</a:t>
            </a:r>
          </a:p>
          <a:p>
            <a:pPr marL="514350" indent="-514350">
              <a:buFont typeface="+mj-lt"/>
              <a:buAutoNum type="arabicPeriod"/>
            </a:pPr>
            <a:r>
              <a:rPr lang="en-US" dirty="0" smtClean="0">
                <a:solidFill>
                  <a:srgbClr val="00386B"/>
                </a:solidFill>
              </a:rPr>
              <a:t>Sum </a:t>
            </a:r>
            <a:r>
              <a:rPr lang="en-US" dirty="0">
                <a:solidFill>
                  <a:srgbClr val="00386B"/>
                </a:solidFill>
              </a:rPr>
              <a:t>all squared </a:t>
            </a:r>
            <a:r>
              <a:rPr lang="en-US" dirty="0" smtClean="0">
                <a:solidFill>
                  <a:srgbClr val="00386B"/>
                </a:solidFill>
              </a:rPr>
              <a:t>differences</a:t>
            </a:r>
          </a:p>
          <a:p>
            <a:pPr marL="514350" indent="-514350">
              <a:buFont typeface="+mj-lt"/>
              <a:buAutoNum type="arabicPeriod"/>
            </a:pPr>
            <a:r>
              <a:rPr lang="en-US" dirty="0" smtClean="0">
                <a:solidFill>
                  <a:srgbClr val="00386B"/>
                </a:solidFill>
              </a:rPr>
              <a:t>Divide </a:t>
            </a:r>
            <a:r>
              <a:rPr lang="en-US" dirty="0">
                <a:solidFill>
                  <a:srgbClr val="00386B"/>
                </a:solidFill>
              </a:rPr>
              <a:t>the summation by the </a:t>
            </a:r>
            <a:r>
              <a:rPr lang="en-US" dirty="0" smtClean="0">
                <a:solidFill>
                  <a:srgbClr val="00386B"/>
                </a:solidFill>
              </a:rPr>
              <a:t>size of the population (number of data values), N</a:t>
            </a:r>
          </a:p>
          <a:p>
            <a:pPr marL="514350" indent="-514350">
              <a:buFont typeface="+mj-lt"/>
              <a:buAutoNum type="arabicPeriod"/>
            </a:pPr>
            <a:r>
              <a:rPr lang="en-US" dirty="0" smtClean="0">
                <a:solidFill>
                  <a:srgbClr val="00386B"/>
                </a:solidFill>
              </a:rPr>
              <a:t>Calculate </a:t>
            </a:r>
            <a:r>
              <a:rPr lang="en-US" dirty="0">
                <a:solidFill>
                  <a:srgbClr val="00386B"/>
                </a:solidFill>
              </a:rPr>
              <a:t>the square root of the </a:t>
            </a:r>
            <a:r>
              <a:rPr lang="en-US" dirty="0" smtClean="0">
                <a:solidFill>
                  <a:srgbClr val="00386B"/>
                </a:solidFill>
              </a:rPr>
              <a:t>result</a:t>
            </a:r>
            <a:endParaRPr lang="en-US" dirty="0">
              <a:solidFill>
                <a:srgbClr val="00386B"/>
              </a:solidFill>
            </a:endParaRPr>
          </a:p>
        </p:txBody>
      </p:sp>
      <mc:AlternateContent xmlns:mc="http://schemas.openxmlformats.org/markup-compatibility/2006" xmlns:a14="http://schemas.microsoft.com/office/drawing/2010/main">
        <mc:Choice Requires="a14">
          <p:sp>
            <p:nvSpPr>
              <p:cNvPr id="3" name="Rectangle 2"/>
              <p:cNvSpPr/>
              <p:nvPr/>
            </p:nvSpPr>
            <p:spPr>
              <a:xfrm>
                <a:off x="5410200" y="1143000"/>
                <a:ext cx="3505200" cy="11835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srgbClr val="0000FF"/>
                          </a:solidFill>
                          <a:latin typeface="Cambria Math"/>
                        </a:rPr>
                        <m:t>σ</m:t>
                      </m:r>
                      <m:r>
                        <a:rPr lang="en-US" sz="2400" i="1">
                          <a:solidFill>
                            <a:srgbClr val="0000FF"/>
                          </a:solidFill>
                          <a:latin typeface="Cambria Math"/>
                        </a:rPr>
                        <m:t>=</m:t>
                      </m:r>
                      <m:rad>
                        <m:radPr>
                          <m:degHide m:val="on"/>
                          <m:ctrlPr>
                            <a:rPr lang="en-US" sz="2400" i="1">
                              <a:solidFill>
                                <a:srgbClr val="0000FF"/>
                              </a:solidFill>
                              <a:latin typeface="Cambria Math" panose="02040503050406030204" pitchFamily="18" charset="0"/>
                            </a:rPr>
                          </m:ctrlPr>
                        </m:radPr>
                        <m:deg/>
                        <m:e>
                          <m:f>
                            <m:fPr>
                              <m:ctrlPr>
                                <a:rPr lang="en-US" sz="2400" i="1">
                                  <a:solidFill>
                                    <a:srgbClr val="0000FF"/>
                                  </a:solidFill>
                                  <a:latin typeface="Cambria Math" panose="02040503050406030204" pitchFamily="18" charset="0"/>
                                </a:rPr>
                              </m:ctrlPr>
                            </m:fPr>
                            <m:num>
                              <m:nary>
                                <m:naryPr>
                                  <m:chr m:val="∑"/>
                                  <m:limLoc m:val="undOvr"/>
                                  <m:subHide m:val="on"/>
                                  <m:supHide m:val="on"/>
                                  <m:ctrlPr>
                                    <a:rPr lang="en-US" sz="2400" i="1">
                                      <a:solidFill>
                                        <a:srgbClr val="0000FF"/>
                                      </a:solidFill>
                                      <a:latin typeface="Cambria Math" panose="02040503050406030204" pitchFamily="18" charset="0"/>
                                    </a:rPr>
                                  </m:ctrlPr>
                                </m:naryPr>
                                <m:sub/>
                                <m:sup/>
                                <m:e>
                                  <m:sSup>
                                    <m:sSupPr>
                                      <m:ctrlPr>
                                        <a:rPr lang="en-US" sz="2400" i="1">
                                          <a:solidFill>
                                            <a:srgbClr val="0000FF"/>
                                          </a:solidFill>
                                          <a:latin typeface="Cambria Math" panose="02040503050406030204" pitchFamily="18" charset="0"/>
                                        </a:rPr>
                                      </m:ctrlPr>
                                    </m:sSupPr>
                                    <m:e>
                                      <m:d>
                                        <m:dPr>
                                          <m:ctrlPr>
                                            <a:rPr lang="en-US" sz="2400" i="1">
                                              <a:solidFill>
                                                <a:srgbClr val="0000FF"/>
                                              </a:solidFill>
                                              <a:latin typeface="Cambria Math" panose="02040503050406030204" pitchFamily="18" charset="0"/>
                                            </a:rPr>
                                          </m:ctrlPr>
                                        </m:dPr>
                                        <m:e>
                                          <m:sSub>
                                            <m:sSubPr>
                                              <m:ctrlPr>
                                                <a:rPr lang="en-US" sz="2400" i="1">
                                                  <a:solidFill>
                                                    <a:srgbClr val="0000FF"/>
                                                  </a:solidFill>
                                                  <a:latin typeface="Cambria Math" panose="02040503050406030204" pitchFamily="18" charset="0"/>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num>
                            <m:den>
                              <m:r>
                                <m:rPr>
                                  <m:nor/>
                                </m:rPr>
                                <a:rPr lang="en-US" sz="2400" b="0" i="0" smtClean="0">
                                  <a:solidFill>
                                    <a:srgbClr val="0000FF"/>
                                  </a:solidFill>
                                </a:rPr>
                                <m:t>N</m:t>
                              </m:r>
                            </m:den>
                          </m:f>
                        </m:e>
                      </m:rad>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5410200" y="1143000"/>
                <a:ext cx="3505200" cy="1183529"/>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1561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1"/>
            <a:ext cx="8229600" cy="2514600"/>
          </a:xfrm>
        </p:spPr>
        <p:txBody>
          <a:bodyPr/>
          <a:lstStyle/>
          <a:p>
            <a:r>
              <a:rPr lang="en-US" b="1" dirty="0" smtClean="0"/>
              <a:t>General Rule: </a:t>
            </a:r>
            <a:r>
              <a:rPr lang="en-US" dirty="0" smtClean="0"/>
              <a:t>Don’t round until the final answer</a:t>
            </a:r>
          </a:p>
          <a:p>
            <a:pPr lvl="1"/>
            <a:r>
              <a:rPr lang="en-US" dirty="0" smtClean="0"/>
              <a:t>If you are writing intermediate results you may round values, but keep unrounded number in memory</a:t>
            </a:r>
          </a:p>
          <a:p>
            <a:r>
              <a:rPr lang="en-US" dirty="0" smtClean="0"/>
              <a:t>Standard Deviation: Round to one more decimal place than the original data</a:t>
            </a:r>
            <a:endParaRPr lang="en-US" dirty="0"/>
          </a:p>
        </p:txBody>
      </p:sp>
      <p:sp>
        <p:nvSpPr>
          <p:cNvPr id="12" name="Title 1"/>
          <p:cNvSpPr txBox="1">
            <a:spLocks/>
          </p:cNvSpPr>
          <p:nvPr/>
        </p:nvSpPr>
        <p:spPr bwMode="auto">
          <a:xfrm>
            <a:off x="457200" y="3048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dirty="0"/>
              <a:t>A Note about </a:t>
            </a:r>
            <a:r>
              <a:rPr lang="en-US" sz="3200" dirty="0" smtClean="0"/>
              <a:t>Rounding in Statistics, Again</a:t>
            </a:r>
            <a:endParaRPr lang="en-US" sz="3200" dirty="0"/>
          </a:p>
        </p:txBody>
      </p:sp>
    </p:spTree>
    <p:extLst>
      <p:ext uri="{BB962C8B-B14F-4D97-AF65-F5344CB8AC3E}">
        <p14:creationId xmlns:p14="http://schemas.microsoft.com/office/powerpoint/2010/main" val="33822292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algn="l" eaLnBrk="1" hangingPunct="1">
              <a:defRPr/>
            </a:pPr>
            <a:r>
              <a:rPr lang="en-US" dirty="0" smtClean="0">
                <a:solidFill>
                  <a:srgbClr val="00386B"/>
                </a:solidFill>
              </a:rPr>
              <a:t>Standard Deviation</a:t>
            </a:r>
          </a:p>
        </p:txBody>
      </p:sp>
      <p:sp>
        <p:nvSpPr>
          <p:cNvPr id="5128" name="Rectangle 7"/>
          <p:cNvSpPr>
            <a:spLocks noChangeArrowheads="1"/>
          </p:cNvSpPr>
          <p:nvPr/>
        </p:nvSpPr>
        <p:spPr bwMode="auto">
          <a:xfrm>
            <a:off x="1211263" y="1814513"/>
            <a:ext cx="6946900"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FF0000"/>
                </a:solidFill>
              </a:rPr>
              <a:t>2, 5, 48, 49, 55, 58, 59, 60, 62, 63, 63</a:t>
            </a:r>
            <a:endParaRPr lang="en-US" dirty="0">
              <a:solidFill>
                <a:srgbClr val="FF0000"/>
              </a:solidFill>
            </a:endParaRPr>
          </a:p>
        </p:txBody>
      </p:sp>
      <p:sp>
        <p:nvSpPr>
          <p:cNvPr id="5129" name="Text Box 8"/>
          <p:cNvSpPr txBox="1">
            <a:spLocks noChangeArrowheads="1"/>
          </p:cNvSpPr>
          <p:nvPr/>
        </p:nvSpPr>
        <p:spPr bwMode="auto">
          <a:xfrm>
            <a:off x="228601" y="914400"/>
            <a:ext cx="525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Calculate the standard deviation for the data </a:t>
            </a:r>
            <a:r>
              <a:rPr lang="en-US" sz="2800" dirty="0" smtClean="0"/>
              <a:t>array</a:t>
            </a:r>
            <a:endParaRPr lang="en-US" sz="2800" dirty="0"/>
          </a:p>
        </p:txBody>
      </p:sp>
      <p:graphicFrame>
        <p:nvGraphicFramePr>
          <p:cNvPr id="503819" name="Object 11"/>
          <p:cNvGraphicFramePr>
            <a:graphicFrameLocks noChangeAspect="1"/>
          </p:cNvGraphicFramePr>
          <p:nvPr>
            <p:extLst>
              <p:ext uri="{D42A27DB-BD31-4B8C-83A1-F6EECF244321}">
                <p14:modId xmlns:p14="http://schemas.microsoft.com/office/powerpoint/2010/main" val="1418130356"/>
              </p:ext>
            </p:extLst>
          </p:nvPr>
        </p:nvGraphicFramePr>
        <p:xfrm>
          <a:off x="5361341" y="2545665"/>
          <a:ext cx="881062" cy="797507"/>
        </p:xfrm>
        <a:graphic>
          <a:graphicData uri="http://schemas.openxmlformats.org/presentationml/2006/ole">
            <mc:AlternateContent xmlns:mc="http://schemas.openxmlformats.org/markup-compatibility/2006">
              <mc:Choice xmlns:v="urn:schemas-microsoft-com:vml" Requires="v">
                <p:oleObj spid="_x0000_s1213" name="Equation" r:id="rId4" imgW="418918" imgH="393529" progId="">
                  <p:embed/>
                </p:oleObj>
              </mc:Choice>
              <mc:Fallback>
                <p:oleObj name="Equation" r:id="rId4" imgW="418918" imgH="393529" progId="">
                  <p:embed/>
                  <p:pic>
                    <p:nvPicPr>
                      <p:cNvPr id="0"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341" y="2545665"/>
                        <a:ext cx="881062" cy="797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3820" name="Text Box 12"/>
          <p:cNvSpPr txBox="1">
            <a:spLocks noChangeArrowheads="1"/>
          </p:cNvSpPr>
          <p:nvPr/>
        </p:nvSpPr>
        <p:spPr bwMode="auto">
          <a:xfrm>
            <a:off x="336549" y="2667000"/>
            <a:ext cx="4656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1</a:t>
            </a:r>
            <a:r>
              <a:rPr lang="en-US" sz="2400" dirty="0" smtClean="0"/>
              <a:t>. Calculate the mean</a:t>
            </a:r>
            <a:endParaRPr lang="en-US" sz="2400" dirty="0"/>
          </a:p>
        </p:txBody>
      </p:sp>
      <p:sp>
        <p:nvSpPr>
          <p:cNvPr id="503822" name="Text Box 14"/>
          <p:cNvSpPr txBox="1">
            <a:spLocks noChangeArrowheads="1"/>
          </p:cNvSpPr>
          <p:nvPr/>
        </p:nvSpPr>
        <p:spPr bwMode="auto">
          <a:xfrm>
            <a:off x="347663" y="3287713"/>
            <a:ext cx="85264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2</a:t>
            </a:r>
            <a:r>
              <a:rPr lang="en-US" sz="2400" dirty="0" smtClean="0"/>
              <a:t>.  Subtract the mean from each data value and square each difference</a:t>
            </a:r>
            <a:endParaRPr lang="en-US" sz="2400" dirty="0"/>
          </a:p>
        </p:txBody>
      </p:sp>
      <mc:AlternateContent xmlns:mc="http://schemas.openxmlformats.org/markup-compatibility/2006" xmlns:a14="http://schemas.microsoft.com/office/drawing/2010/main">
        <mc:Choice Requires="a14">
          <p:sp>
            <p:nvSpPr>
              <p:cNvPr id="503823" name="Text Box 15"/>
              <p:cNvSpPr txBox="1">
                <a:spLocks noChangeArrowheads="1"/>
              </p:cNvSpPr>
              <p:nvPr/>
            </p:nvSpPr>
            <p:spPr bwMode="auto">
              <a:xfrm>
                <a:off x="720600" y="4238924"/>
                <a:ext cx="3784600" cy="25872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pPr>
                <a:r>
                  <a:rPr lang="en-US" sz="2400" dirty="0"/>
                  <a:t>  (</a:t>
                </a:r>
                <a:r>
                  <a:rPr lang="en-US" sz="2400" dirty="0">
                    <a:solidFill>
                      <a:srgbClr val="FF0000"/>
                    </a:solidFill>
                  </a:rPr>
                  <a:t>2</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panose="02040503050406030204" pitchFamily="18" charset="0"/>
                          </a:rPr>
                        </m:ctrlPr>
                      </m:accPr>
                      <m:e>
                        <m:r>
                          <m:rPr>
                            <m:nor/>
                          </m:rPr>
                          <a:rPr lang="en-US" sz="2400">
                            <a:solidFill>
                              <a:srgbClr val="0000FF"/>
                            </a:solidFill>
                          </a:rPr>
                          <m:t>63</m:t>
                        </m:r>
                      </m:e>
                    </m:acc>
                  </m:oMath>
                </a14:m>
                <a:r>
                  <a:rPr lang="en-US" sz="2400" dirty="0" smtClean="0"/>
                  <a:t>)</a:t>
                </a:r>
                <a:r>
                  <a:rPr lang="en-US" sz="2400" baseline="30000" dirty="0" smtClean="0"/>
                  <a:t>2</a:t>
                </a:r>
                <a:r>
                  <a:rPr lang="en-US" sz="2400" dirty="0" smtClean="0"/>
                  <a:t> </a:t>
                </a:r>
                <a:r>
                  <a:rPr lang="en-US" sz="2400" dirty="0"/>
                  <a:t>= </a:t>
                </a:r>
                <a:r>
                  <a:rPr lang="en-US" sz="2400" dirty="0" smtClean="0">
                    <a:solidFill>
                      <a:srgbClr val="336600"/>
                    </a:solidFill>
                  </a:rPr>
                  <a:t>2082.6777</a:t>
                </a:r>
                <a:r>
                  <a:rPr lang="en-US" sz="2400" dirty="0" smtClean="0"/>
                  <a:t> </a:t>
                </a:r>
                <a:endParaRPr lang="en-US" sz="2400" dirty="0">
                  <a:solidFill>
                    <a:srgbClr val="336600"/>
                  </a:solidFill>
                </a:endParaRPr>
              </a:p>
              <a:p>
                <a:pPr eaLnBrk="1" hangingPunct="1">
                  <a:spcBef>
                    <a:spcPts val="300"/>
                  </a:spcBef>
                </a:pPr>
                <a:r>
                  <a:rPr lang="en-US" sz="2400" dirty="0"/>
                  <a:t>  (</a:t>
                </a:r>
                <a:r>
                  <a:rPr lang="en-US" sz="2400" dirty="0">
                    <a:solidFill>
                      <a:srgbClr val="FF0000"/>
                    </a:solidFill>
                  </a:rPr>
                  <a:t>5</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panose="02040503050406030204" pitchFamily="18" charset="0"/>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1817.8595</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48</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panose="02040503050406030204" pitchFamily="18" charset="0"/>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0.1322</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49</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panose="02040503050406030204" pitchFamily="18" charset="0"/>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1.8595</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55</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panose="02040503050406030204" pitchFamily="18" charset="0"/>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54.2231</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58</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panose="02040503050406030204" pitchFamily="18" charset="0"/>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107.4050</a:t>
                </a:r>
                <a:endParaRPr lang="en-US" sz="2400" dirty="0">
                  <a:solidFill>
                    <a:srgbClr val="336600"/>
                  </a:solidFill>
                </a:endParaRPr>
              </a:p>
            </p:txBody>
          </p:sp>
        </mc:Choice>
        <mc:Fallback xmlns="">
          <p:sp>
            <p:nvSpPr>
              <p:cNvPr id="503823" name="Text Box 15"/>
              <p:cNvSpPr txBox="1">
                <a:spLocks noRot="1" noChangeAspect="1" noMove="1" noResize="1" noEditPoints="1" noAdjustHandles="1" noChangeArrowheads="1" noChangeShapeType="1" noTextEdit="1"/>
              </p:cNvSpPr>
              <p:nvPr/>
            </p:nvSpPr>
            <p:spPr bwMode="auto">
              <a:xfrm>
                <a:off x="720600" y="4238924"/>
                <a:ext cx="3784600" cy="2587247"/>
              </a:xfrm>
              <a:prstGeom prst="rect">
                <a:avLst/>
              </a:prstGeom>
              <a:blipFill rotWithShape="1">
                <a:blip r:embed="rId6" cstate="print"/>
                <a:stretch>
                  <a:fillRect l="-2415" t="-1176" b="-447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3824" name="Text Box 16"/>
              <p:cNvSpPr txBox="1">
                <a:spLocks noChangeArrowheads="1"/>
              </p:cNvSpPr>
              <p:nvPr/>
            </p:nvSpPr>
            <p:spPr bwMode="auto">
              <a:xfrm>
                <a:off x="4684713" y="4228291"/>
                <a:ext cx="3792538" cy="2165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pPr>
                <a:r>
                  <a:rPr lang="en-US" sz="2400" dirty="0"/>
                  <a:t>(</a:t>
                </a:r>
                <a:r>
                  <a:rPr lang="en-US" sz="2400" dirty="0">
                    <a:solidFill>
                      <a:srgbClr val="FF0000"/>
                    </a:solidFill>
                  </a:rPr>
                  <a:t>59</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panose="02040503050406030204" pitchFamily="18" charset="0"/>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129.1322</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60</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panose="02040503050406030204" pitchFamily="18" charset="0"/>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152.8595</a:t>
                </a:r>
              </a:p>
              <a:p>
                <a:pPr eaLnBrk="1" hangingPunct="1">
                  <a:spcBef>
                    <a:spcPts val="300"/>
                  </a:spcBef>
                </a:pPr>
                <a:r>
                  <a:rPr lang="en-US" sz="2400" dirty="0"/>
                  <a:t>(</a:t>
                </a:r>
                <a:r>
                  <a:rPr lang="en-US" sz="2400" dirty="0">
                    <a:solidFill>
                      <a:srgbClr val="FF0000"/>
                    </a:solidFill>
                  </a:rPr>
                  <a:t>62</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panose="02040503050406030204" pitchFamily="18" charset="0"/>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206.3140</a:t>
                </a:r>
                <a:endParaRPr lang="en-US" sz="2400" dirty="0">
                  <a:solidFill>
                    <a:srgbClr val="336600"/>
                  </a:solidFill>
                </a:endParaRPr>
              </a:p>
              <a:p>
                <a:pPr eaLnBrk="1" hangingPunct="1">
                  <a:spcBef>
                    <a:spcPts val="300"/>
                  </a:spcBef>
                </a:pPr>
                <a:r>
                  <a:rPr lang="en-US" sz="2400" dirty="0"/>
                  <a:t>(</a:t>
                </a:r>
                <a:r>
                  <a:rPr lang="en-US" sz="2400" dirty="0">
                    <a:solidFill>
                      <a:srgbClr val="FF0000"/>
                    </a:solidFill>
                  </a:rPr>
                  <a:t>63</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panose="02040503050406030204" pitchFamily="18" charset="0"/>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236.0413</a:t>
                </a:r>
              </a:p>
              <a:p>
                <a:pPr eaLnBrk="1" hangingPunct="1">
                  <a:spcBef>
                    <a:spcPts val="300"/>
                  </a:spcBef>
                </a:pPr>
                <a:r>
                  <a:rPr lang="en-US" sz="2400" dirty="0"/>
                  <a:t>(</a:t>
                </a:r>
                <a:r>
                  <a:rPr lang="en-US" sz="2400" dirty="0">
                    <a:solidFill>
                      <a:srgbClr val="FF0000"/>
                    </a:solidFill>
                  </a:rPr>
                  <a:t>63</a:t>
                </a:r>
                <a:r>
                  <a:rPr lang="en-US" sz="2400" dirty="0"/>
                  <a:t> - </a:t>
                </a:r>
                <a14:m>
                  <m:oMath xmlns:m="http://schemas.openxmlformats.org/officeDocument/2006/math">
                    <m:r>
                      <m:rPr>
                        <m:nor/>
                      </m:rPr>
                      <a:rPr lang="en-US" sz="2400">
                        <a:solidFill>
                          <a:srgbClr val="0000FF"/>
                        </a:solidFill>
                      </a:rPr>
                      <m:t>47.</m:t>
                    </m:r>
                    <m:acc>
                      <m:accPr>
                        <m:chr m:val="̅"/>
                        <m:ctrlPr>
                          <a:rPr lang="en-US" sz="2400" i="1">
                            <a:solidFill>
                              <a:srgbClr val="0000FF"/>
                            </a:solidFill>
                            <a:latin typeface="Cambria Math" panose="02040503050406030204" pitchFamily="18" charset="0"/>
                          </a:rPr>
                        </m:ctrlPr>
                      </m:accPr>
                      <m:e>
                        <m:r>
                          <m:rPr>
                            <m:nor/>
                          </m:rPr>
                          <a:rPr lang="en-US" sz="2400">
                            <a:solidFill>
                              <a:srgbClr val="0000FF"/>
                            </a:solidFill>
                          </a:rPr>
                          <m:t>63</m:t>
                        </m:r>
                      </m:e>
                    </m:acc>
                  </m:oMath>
                </a14:m>
                <a:r>
                  <a:rPr lang="en-US" sz="2400" dirty="0"/>
                  <a:t>)</a:t>
                </a:r>
                <a:r>
                  <a:rPr lang="en-US" sz="2400" baseline="30000" dirty="0"/>
                  <a:t>2</a:t>
                </a:r>
                <a:r>
                  <a:rPr lang="en-US" sz="2400" dirty="0"/>
                  <a:t> =  </a:t>
                </a:r>
                <a:r>
                  <a:rPr lang="en-US" sz="2400" dirty="0" smtClean="0">
                    <a:solidFill>
                      <a:srgbClr val="336600"/>
                    </a:solidFill>
                  </a:rPr>
                  <a:t>236.0413</a:t>
                </a:r>
                <a:endParaRPr lang="en-US" sz="2400" dirty="0">
                  <a:solidFill>
                    <a:srgbClr val="336600"/>
                  </a:solidFill>
                </a:endParaRPr>
              </a:p>
            </p:txBody>
          </p:sp>
        </mc:Choice>
        <mc:Fallback xmlns="">
          <p:sp>
            <p:nvSpPr>
              <p:cNvPr id="503824" name="Text Box 16"/>
              <p:cNvSpPr txBox="1">
                <a:spLocks noRot="1" noChangeAspect="1" noMove="1" noResize="1" noEditPoints="1" noAdjustHandles="1" noChangeArrowheads="1" noChangeShapeType="1" noTextEdit="1"/>
              </p:cNvSpPr>
              <p:nvPr/>
            </p:nvSpPr>
            <p:spPr bwMode="auto">
              <a:xfrm>
                <a:off x="4684713" y="4228291"/>
                <a:ext cx="3792538" cy="2165016"/>
              </a:xfrm>
              <a:prstGeom prst="rect">
                <a:avLst/>
              </a:prstGeom>
              <a:blipFill rotWithShape="1">
                <a:blip r:embed="rId7" cstate="print"/>
                <a:stretch>
                  <a:fillRect l="-2408" t="-1408" b="-5634"/>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03826" name="Oval 18"/>
          <p:cNvSpPr>
            <a:spLocks noChangeArrowheads="1"/>
          </p:cNvSpPr>
          <p:nvPr/>
        </p:nvSpPr>
        <p:spPr bwMode="auto">
          <a:xfrm>
            <a:off x="7062788" y="209550"/>
            <a:ext cx="1811337" cy="1054100"/>
          </a:xfrm>
          <a:prstGeom prst="ellipse">
            <a:avLst/>
          </a:prstGeom>
          <a:solidFill>
            <a:srgbClr val="FFFF00">
              <a:alpha val="24001"/>
            </a:srgbClr>
          </a:solidFill>
          <a:ln w="25400">
            <a:solidFill>
              <a:srgbClr val="336600"/>
            </a:solidFill>
            <a:round/>
            <a:headEnd/>
            <a:tailEnd/>
          </a:ln>
        </p:spPr>
        <p:txBody>
          <a:bodyPr wrap="none" anchor="ctr"/>
          <a:lstStyle/>
          <a:p>
            <a:endParaRPr lang="en-US" dirty="0"/>
          </a:p>
        </p:txBody>
      </p:sp>
      <p:sp>
        <p:nvSpPr>
          <p:cNvPr id="503825" name="Oval 17"/>
          <p:cNvSpPr>
            <a:spLocks noChangeArrowheads="1"/>
          </p:cNvSpPr>
          <p:nvPr/>
        </p:nvSpPr>
        <p:spPr bwMode="auto">
          <a:xfrm>
            <a:off x="7877175" y="439738"/>
            <a:ext cx="470958" cy="693737"/>
          </a:xfrm>
          <a:prstGeom prst="ellipse">
            <a:avLst/>
          </a:prstGeom>
          <a:solidFill>
            <a:srgbClr val="FFFF00">
              <a:alpha val="24001"/>
            </a:srgbClr>
          </a:solidFill>
          <a:ln w="25400">
            <a:solidFill>
              <a:srgbClr val="0000FF"/>
            </a:solidFill>
            <a:round/>
            <a:headEnd/>
            <a:tailEnd/>
          </a:ln>
        </p:spPr>
        <p:txBody>
          <a:bodyPr wrap="none" anchor="ctr"/>
          <a:lstStyle/>
          <a:p>
            <a:endParaRPr lang="en-US" dirty="0"/>
          </a:p>
        </p:txBody>
      </p:sp>
      <mc:AlternateContent xmlns:mc="http://schemas.openxmlformats.org/markup-compatibility/2006" xmlns:a14="http://schemas.microsoft.com/office/drawing/2010/main">
        <mc:Choice Requires="a14">
          <p:sp>
            <p:nvSpPr>
              <p:cNvPr id="6" name="Rectangle 5"/>
              <p:cNvSpPr/>
              <p:nvPr/>
            </p:nvSpPr>
            <p:spPr>
              <a:xfrm>
                <a:off x="2056101" y="3562465"/>
                <a:ext cx="1560684" cy="669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0000FF"/>
                              </a:solidFill>
                              <a:latin typeface="Cambria Math" panose="02040503050406030204" pitchFamily="18" charset="0"/>
                            </a:rPr>
                          </m:ctrlPr>
                        </m:sSupPr>
                        <m:e>
                          <m:d>
                            <m:dPr>
                              <m:ctrlPr>
                                <a:rPr lang="en-US" sz="2400" i="1">
                                  <a:solidFill>
                                    <a:srgbClr val="0000FF"/>
                                  </a:solidFill>
                                  <a:latin typeface="Cambria Math" panose="02040503050406030204" pitchFamily="18" charset="0"/>
                                </a:rPr>
                              </m:ctrlPr>
                            </m:dPr>
                            <m:e>
                              <m:sSub>
                                <m:sSubPr>
                                  <m:ctrlPr>
                                    <a:rPr lang="en-US" sz="2400" i="1">
                                      <a:solidFill>
                                        <a:srgbClr val="0000FF"/>
                                      </a:solidFill>
                                      <a:latin typeface="Cambria Math" panose="02040503050406030204" pitchFamily="18" charset="0"/>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2056101" y="3562465"/>
                <a:ext cx="1560684" cy="669414"/>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008085" y="2521933"/>
                <a:ext cx="1353256" cy="8141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smtClean="0">
                          <a:solidFill>
                            <a:srgbClr val="0000FF"/>
                          </a:solidFill>
                        </a:rPr>
                        <m:t>μ</m:t>
                      </m:r>
                      <m:r>
                        <m:rPr>
                          <m:nor/>
                        </m:rPr>
                        <a:rPr lang="en-US" sz="2400" smtClean="0">
                          <a:solidFill>
                            <a:srgbClr val="0000FF"/>
                          </a:solidFill>
                        </a:rPr>
                        <m:t> = </m:t>
                      </m:r>
                      <m:f>
                        <m:fPr>
                          <m:ctrlPr>
                            <a:rPr lang="en-US" sz="2400" i="1">
                              <a:solidFill>
                                <a:srgbClr val="0000FF"/>
                              </a:solidFill>
                              <a:latin typeface="Cambria Math" panose="02040503050406030204" pitchFamily="18" charset="0"/>
                            </a:rPr>
                          </m:ctrlPr>
                        </m:fPr>
                        <m:num>
                          <m:nary>
                            <m:naryPr>
                              <m:chr m:val="∑"/>
                              <m:limLoc m:val="undOvr"/>
                              <m:subHide m:val="on"/>
                              <m:supHide m:val="on"/>
                              <m:ctrlPr>
                                <a:rPr lang="en-US" sz="2400" i="1">
                                  <a:solidFill>
                                    <a:srgbClr val="0000FF"/>
                                  </a:solidFill>
                                  <a:latin typeface="Cambria Math" panose="02040503050406030204" pitchFamily="18" charset="0"/>
                                </a:rPr>
                              </m:ctrlPr>
                            </m:naryPr>
                            <m:sub/>
                            <m:sup/>
                            <m:e>
                              <m:sSub>
                                <m:sSubPr>
                                  <m:ctrlPr>
                                    <a:rPr lang="en-US" sz="2400" i="1">
                                      <a:solidFill>
                                        <a:srgbClr val="0000FF"/>
                                      </a:solidFill>
                                      <a:latin typeface="Cambria Math" panose="02040503050406030204" pitchFamily="18" charset="0"/>
                                    </a:rPr>
                                  </m:ctrlPr>
                                </m:sSubPr>
                                <m:e>
                                  <m:r>
                                    <m:rPr>
                                      <m:nor/>
                                    </m:rPr>
                                    <a:rPr lang="en-US" sz="2400">
                                      <a:solidFill>
                                        <a:srgbClr val="0000FF"/>
                                      </a:solidFill>
                                    </a:rPr>
                                    <m:t>x</m:t>
                                  </m:r>
                                </m:e>
                                <m:sub>
                                  <m:r>
                                    <m:rPr>
                                      <m:nor/>
                                    </m:rPr>
                                    <a:rPr lang="en-US" sz="2400">
                                      <a:solidFill>
                                        <a:srgbClr val="0000FF"/>
                                      </a:solidFill>
                                    </a:rPr>
                                    <m:t>i</m:t>
                                  </m:r>
                                </m:sub>
                              </m:sSub>
                            </m:e>
                          </m:nary>
                        </m:num>
                        <m:den>
                          <m:r>
                            <m:rPr>
                              <m:nor/>
                            </m:rPr>
                            <a:rPr lang="en-US" sz="2400" b="0" i="0" smtClean="0">
                              <a:solidFill>
                                <a:srgbClr val="0000FF"/>
                              </a:solidFill>
                              <a:latin typeface="+mn-lt"/>
                            </a:rPr>
                            <m:t>N</m:t>
                          </m:r>
                        </m:den>
                      </m:f>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4008085" y="2521933"/>
                <a:ext cx="1353256" cy="814134"/>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672664" y="194841"/>
                <a:ext cx="3505200" cy="11835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solidFill>
                            <a:srgbClr val="0000FF"/>
                          </a:solidFill>
                          <a:latin typeface="Cambria Math"/>
                        </a:rPr>
                        <m:t>σ</m:t>
                      </m:r>
                      <m:r>
                        <a:rPr lang="en-US" sz="2400" i="1">
                          <a:solidFill>
                            <a:srgbClr val="0000FF"/>
                          </a:solidFill>
                          <a:latin typeface="Cambria Math"/>
                        </a:rPr>
                        <m:t>=</m:t>
                      </m:r>
                      <m:rad>
                        <m:radPr>
                          <m:degHide m:val="on"/>
                          <m:ctrlPr>
                            <a:rPr lang="en-US" sz="2400" i="1">
                              <a:solidFill>
                                <a:srgbClr val="0000FF"/>
                              </a:solidFill>
                              <a:latin typeface="Cambria Math" panose="02040503050406030204" pitchFamily="18" charset="0"/>
                            </a:rPr>
                          </m:ctrlPr>
                        </m:radPr>
                        <m:deg/>
                        <m:e>
                          <m:f>
                            <m:fPr>
                              <m:ctrlPr>
                                <a:rPr lang="en-US" sz="2400" i="1">
                                  <a:solidFill>
                                    <a:srgbClr val="0000FF"/>
                                  </a:solidFill>
                                  <a:latin typeface="Cambria Math" panose="02040503050406030204" pitchFamily="18" charset="0"/>
                                </a:rPr>
                              </m:ctrlPr>
                            </m:fPr>
                            <m:num>
                              <m:nary>
                                <m:naryPr>
                                  <m:chr m:val="∑"/>
                                  <m:limLoc m:val="undOvr"/>
                                  <m:subHide m:val="on"/>
                                  <m:supHide m:val="on"/>
                                  <m:ctrlPr>
                                    <a:rPr lang="en-US" sz="2400" i="1">
                                      <a:solidFill>
                                        <a:srgbClr val="0000FF"/>
                                      </a:solidFill>
                                      <a:latin typeface="Cambria Math" panose="02040503050406030204" pitchFamily="18" charset="0"/>
                                    </a:rPr>
                                  </m:ctrlPr>
                                </m:naryPr>
                                <m:sub/>
                                <m:sup/>
                                <m:e>
                                  <m:sSup>
                                    <m:sSupPr>
                                      <m:ctrlPr>
                                        <a:rPr lang="en-US" sz="2400" i="1">
                                          <a:solidFill>
                                            <a:srgbClr val="0000FF"/>
                                          </a:solidFill>
                                          <a:latin typeface="Cambria Math" panose="02040503050406030204" pitchFamily="18" charset="0"/>
                                        </a:rPr>
                                      </m:ctrlPr>
                                    </m:sSupPr>
                                    <m:e>
                                      <m:d>
                                        <m:dPr>
                                          <m:ctrlPr>
                                            <a:rPr lang="en-US" sz="2400" i="1">
                                              <a:solidFill>
                                                <a:srgbClr val="0000FF"/>
                                              </a:solidFill>
                                              <a:latin typeface="Cambria Math" panose="02040503050406030204" pitchFamily="18" charset="0"/>
                                            </a:rPr>
                                          </m:ctrlPr>
                                        </m:dPr>
                                        <m:e>
                                          <m:sSub>
                                            <m:sSubPr>
                                              <m:ctrlPr>
                                                <a:rPr lang="en-US" sz="2400" i="1">
                                                  <a:solidFill>
                                                    <a:srgbClr val="0000FF"/>
                                                  </a:solidFill>
                                                  <a:latin typeface="Cambria Math" panose="02040503050406030204" pitchFamily="18" charset="0"/>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num>
                            <m:den>
                              <m:r>
                                <m:rPr>
                                  <m:nor/>
                                </m:rPr>
                                <a:rPr lang="en-US" sz="2400" b="0" i="0" smtClean="0">
                                  <a:solidFill>
                                    <a:srgbClr val="0000FF"/>
                                  </a:solidFill>
                                  <a:latin typeface="+mj-lt"/>
                                </a:rPr>
                                <m:t>N</m:t>
                              </m:r>
                            </m:den>
                          </m:f>
                        </m:e>
                      </m:rad>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5672664" y="194841"/>
                <a:ext cx="3505200" cy="1183529"/>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489577" y="2667000"/>
                <a:ext cx="1668586" cy="6041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m:t>
                      </m:r>
                      <m:r>
                        <m:rPr>
                          <m:nor/>
                        </m:rPr>
                        <a:rPr lang="en-US" sz="3200" b="0" i="0" smtClean="0">
                          <a:solidFill>
                            <a:srgbClr val="0000FF"/>
                          </a:solidFill>
                          <a:latin typeface="+mj-lt"/>
                        </a:rPr>
                        <m:t>47.</m:t>
                      </m:r>
                      <m:acc>
                        <m:accPr>
                          <m:chr m:val="̅"/>
                          <m:ctrlPr>
                            <a:rPr lang="en-US" sz="3200" b="0" i="1" smtClean="0">
                              <a:solidFill>
                                <a:srgbClr val="0000FF"/>
                              </a:solidFill>
                              <a:latin typeface="Cambria Math" panose="02040503050406030204" pitchFamily="18" charset="0"/>
                            </a:rPr>
                          </m:ctrlPr>
                        </m:accPr>
                        <m:e>
                          <m:r>
                            <m:rPr>
                              <m:nor/>
                            </m:rPr>
                            <a:rPr lang="en-US" sz="3200" b="0" i="0" smtClean="0">
                              <a:solidFill>
                                <a:srgbClr val="0000FF"/>
                              </a:solidFill>
                              <a:latin typeface="+mj-lt"/>
                            </a:rPr>
                            <m:t>63</m:t>
                          </m:r>
                        </m:e>
                      </m:acc>
                    </m:oMath>
                  </m:oMathPara>
                </a14:m>
                <a:endParaRPr lang="en-US" sz="3200" dirty="0">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89577" y="2667000"/>
                <a:ext cx="1668586" cy="604140"/>
              </a:xfrm>
              <a:prstGeom prst="rect">
                <a:avLst/>
              </a:prstGeom>
              <a:blipFill rotWithShape="1">
                <a:blip r:embed="rId11"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1047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2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038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38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503825"/>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50382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0382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5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382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382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382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382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382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382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03824">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3824">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03824">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3824">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038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20" grpId="0"/>
      <p:bldP spid="503822" grpId="0"/>
      <p:bldP spid="503826" grpId="0" animBg="1"/>
      <p:bldP spid="503825" grpId="0" animBg="1"/>
      <p:bldP spid="503825" grpId="1" animBg="1"/>
      <p:bldP spid="6" grpId="0" animBg="1"/>
      <p:bldP spid="7"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4009" y="4817103"/>
            <a:ext cx="3541962" cy="162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1002" name="Oval 26"/>
          <p:cNvSpPr>
            <a:spLocks noChangeArrowheads="1"/>
          </p:cNvSpPr>
          <p:nvPr/>
        </p:nvSpPr>
        <p:spPr bwMode="auto">
          <a:xfrm>
            <a:off x="5564009" y="4705170"/>
            <a:ext cx="3492679" cy="1848030"/>
          </a:xfrm>
          <a:prstGeom prst="ellipse">
            <a:avLst/>
          </a:prstGeom>
          <a:solidFill>
            <a:srgbClr val="FFFF00">
              <a:alpha val="23921"/>
            </a:srgbClr>
          </a:solidFill>
          <a:ln w="25400">
            <a:solidFill>
              <a:srgbClr val="FF0000"/>
            </a:solidFill>
            <a:round/>
            <a:headEnd/>
            <a:tailEnd/>
          </a:ln>
        </p:spPr>
        <p:txBody>
          <a:bodyPr wrap="none" anchor="ctr"/>
          <a:lstStyle/>
          <a:p>
            <a:endParaRPr lang="en-US" dirty="0"/>
          </a:p>
        </p:txBody>
      </p:sp>
      <p:sp>
        <p:nvSpPr>
          <p:cNvPr id="510978" name="Rectangle 2"/>
          <p:cNvSpPr>
            <a:spLocks noGrp="1" noChangeArrowheads="1"/>
          </p:cNvSpPr>
          <p:nvPr>
            <p:ph type="title"/>
          </p:nvPr>
        </p:nvSpPr>
        <p:spPr/>
        <p:txBody>
          <a:bodyPr/>
          <a:lstStyle/>
          <a:p>
            <a:pPr algn="l" eaLnBrk="1" hangingPunct="1">
              <a:defRPr/>
            </a:pPr>
            <a:r>
              <a:rPr lang="en-US" dirty="0" smtClean="0">
                <a:solidFill>
                  <a:srgbClr val="00386B"/>
                </a:solidFill>
              </a:rPr>
              <a:t>Standard Deviation 			   </a:t>
            </a:r>
            <a:r>
              <a:rPr lang="en-US" sz="2400" dirty="0" smtClean="0">
                <a:solidFill>
                  <a:srgbClr val="00386B"/>
                </a:solidFill>
              </a:rPr>
              <a:t>Variation</a:t>
            </a:r>
          </a:p>
        </p:txBody>
      </p:sp>
      <p:sp>
        <p:nvSpPr>
          <p:cNvPr id="7181" name="Text Box 6"/>
          <p:cNvSpPr txBox="1">
            <a:spLocks noChangeArrowheads="1"/>
          </p:cNvSpPr>
          <p:nvPr/>
        </p:nvSpPr>
        <p:spPr bwMode="auto">
          <a:xfrm>
            <a:off x="228599" y="1081956"/>
            <a:ext cx="6136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3. Sum all squared differences  </a:t>
            </a:r>
            <a:endParaRPr lang="en-US" sz="2400" dirty="0"/>
          </a:p>
        </p:txBody>
      </p:sp>
      <p:sp>
        <p:nvSpPr>
          <p:cNvPr id="510983" name="Text Box 7"/>
          <p:cNvSpPr txBox="1">
            <a:spLocks noChangeArrowheads="1"/>
          </p:cNvSpPr>
          <p:nvPr/>
        </p:nvSpPr>
        <p:spPr bwMode="auto">
          <a:xfrm>
            <a:off x="2848621" y="1515123"/>
            <a:ext cx="62953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solidFill>
                  <a:srgbClr val="336600"/>
                </a:solidFill>
              </a:rPr>
              <a:t>2082.6777 + 1817.8595 </a:t>
            </a:r>
            <a:r>
              <a:rPr lang="en-US" dirty="0">
                <a:solidFill>
                  <a:srgbClr val="336600"/>
                </a:solidFill>
              </a:rPr>
              <a:t>+ </a:t>
            </a:r>
            <a:r>
              <a:rPr lang="en-US" dirty="0" smtClean="0">
                <a:solidFill>
                  <a:srgbClr val="336600"/>
                </a:solidFill>
              </a:rPr>
              <a:t>0.1322 </a:t>
            </a:r>
            <a:r>
              <a:rPr lang="en-US" dirty="0">
                <a:solidFill>
                  <a:srgbClr val="336600"/>
                </a:solidFill>
              </a:rPr>
              <a:t>+ </a:t>
            </a:r>
            <a:r>
              <a:rPr lang="en-US" dirty="0" smtClean="0">
                <a:solidFill>
                  <a:srgbClr val="336600"/>
                </a:solidFill>
              </a:rPr>
              <a:t>1.8595 </a:t>
            </a:r>
            <a:r>
              <a:rPr lang="en-US" dirty="0">
                <a:solidFill>
                  <a:srgbClr val="336600"/>
                </a:solidFill>
              </a:rPr>
              <a:t>+ </a:t>
            </a:r>
            <a:r>
              <a:rPr lang="en-US" dirty="0" smtClean="0">
                <a:solidFill>
                  <a:srgbClr val="336600"/>
                </a:solidFill>
              </a:rPr>
              <a:t>54.2231 </a:t>
            </a:r>
            <a:r>
              <a:rPr lang="en-US" dirty="0">
                <a:solidFill>
                  <a:srgbClr val="336600"/>
                </a:solidFill>
              </a:rPr>
              <a:t>+ </a:t>
            </a:r>
            <a:r>
              <a:rPr lang="en-US" dirty="0" smtClean="0">
                <a:solidFill>
                  <a:srgbClr val="336600"/>
                </a:solidFill>
              </a:rPr>
              <a:t>107.4050 </a:t>
            </a:r>
            <a:r>
              <a:rPr lang="en-US" dirty="0">
                <a:solidFill>
                  <a:srgbClr val="336600"/>
                </a:solidFill>
              </a:rPr>
              <a:t>+ </a:t>
            </a:r>
            <a:r>
              <a:rPr lang="en-US" dirty="0" smtClean="0">
                <a:solidFill>
                  <a:srgbClr val="336600"/>
                </a:solidFill>
              </a:rPr>
              <a:t>129.1322 </a:t>
            </a:r>
            <a:r>
              <a:rPr lang="en-US" dirty="0">
                <a:solidFill>
                  <a:srgbClr val="336600"/>
                </a:solidFill>
              </a:rPr>
              <a:t>+ </a:t>
            </a:r>
            <a:r>
              <a:rPr lang="en-US" dirty="0" smtClean="0">
                <a:solidFill>
                  <a:srgbClr val="336600"/>
                </a:solidFill>
              </a:rPr>
              <a:t>152.8595 </a:t>
            </a:r>
            <a:r>
              <a:rPr lang="en-US" dirty="0">
                <a:solidFill>
                  <a:srgbClr val="336600"/>
                </a:solidFill>
              </a:rPr>
              <a:t>+ </a:t>
            </a:r>
            <a:r>
              <a:rPr lang="en-US" dirty="0" smtClean="0">
                <a:solidFill>
                  <a:srgbClr val="336600"/>
                </a:solidFill>
              </a:rPr>
              <a:t>206.3140  </a:t>
            </a:r>
          </a:p>
          <a:p>
            <a:pPr eaLnBrk="1" hangingPunct="1">
              <a:spcBef>
                <a:spcPts val="0"/>
              </a:spcBef>
            </a:pPr>
            <a:r>
              <a:rPr lang="en-US" dirty="0" smtClean="0">
                <a:solidFill>
                  <a:srgbClr val="336600"/>
                </a:solidFill>
              </a:rPr>
              <a:t>+ 236.0413 </a:t>
            </a:r>
            <a:r>
              <a:rPr lang="en-US" dirty="0">
                <a:solidFill>
                  <a:srgbClr val="336600"/>
                </a:solidFill>
              </a:rPr>
              <a:t>+ </a:t>
            </a:r>
            <a:r>
              <a:rPr lang="en-US" dirty="0" smtClean="0">
                <a:solidFill>
                  <a:srgbClr val="336600"/>
                </a:solidFill>
              </a:rPr>
              <a:t>236.0413</a:t>
            </a:r>
            <a:endParaRPr lang="en-US" dirty="0">
              <a:solidFill>
                <a:srgbClr val="336600"/>
              </a:solidFill>
            </a:endParaRPr>
          </a:p>
        </p:txBody>
      </p:sp>
      <p:sp>
        <p:nvSpPr>
          <p:cNvPr id="510985" name="Oval 9"/>
          <p:cNvSpPr>
            <a:spLocks noChangeArrowheads="1"/>
          </p:cNvSpPr>
          <p:nvPr/>
        </p:nvSpPr>
        <p:spPr bwMode="auto">
          <a:xfrm>
            <a:off x="6638290" y="4802964"/>
            <a:ext cx="2273300" cy="1020762"/>
          </a:xfrm>
          <a:prstGeom prst="ellipse">
            <a:avLst/>
          </a:prstGeom>
          <a:solidFill>
            <a:srgbClr val="FFFF00">
              <a:alpha val="23921"/>
            </a:srgbClr>
          </a:solidFill>
          <a:ln w="25400">
            <a:solidFill>
              <a:srgbClr val="FF0000"/>
            </a:solidFill>
            <a:round/>
            <a:headEnd/>
            <a:tailEnd/>
          </a:ln>
        </p:spPr>
        <p:txBody>
          <a:bodyPr wrap="none" anchor="ctr"/>
          <a:lstStyle/>
          <a:p>
            <a:endParaRPr lang="en-US" dirty="0"/>
          </a:p>
        </p:txBody>
      </p:sp>
      <p:sp>
        <p:nvSpPr>
          <p:cNvPr id="510987" name="Text Box 11"/>
          <p:cNvSpPr txBox="1">
            <a:spLocks noChangeArrowheads="1"/>
          </p:cNvSpPr>
          <p:nvPr/>
        </p:nvSpPr>
        <p:spPr bwMode="auto">
          <a:xfrm>
            <a:off x="2151042" y="2688435"/>
            <a:ext cx="2333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 </a:t>
            </a:r>
            <a:r>
              <a:rPr lang="en-US" sz="2800" dirty="0" smtClean="0">
                <a:solidFill>
                  <a:srgbClr val="7030A0"/>
                </a:solidFill>
              </a:rPr>
              <a:t>5,024.5455</a:t>
            </a:r>
            <a:endParaRPr lang="en-US" sz="2800" dirty="0">
              <a:solidFill>
                <a:srgbClr val="7030A0"/>
              </a:solidFill>
            </a:endParaRPr>
          </a:p>
        </p:txBody>
      </p:sp>
      <p:sp>
        <p:nvSpPr>
          <p:cNvPr id="510991" name="Text Box 15"/>
          <p:cNvSpPr txBox="1">
            <a:spLocks noChangeArrowheads="1"/>
          </p:cNvSpPr>
          <p:nvPr/>
        </p:nvSpPr>
        <p:spPr bwMode="auto">
          <a:xfrm>
            <a:off x="236537" y="3324367"/>
            <a:ext cx="8161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4. Divide the summation by the number of data values</a:t>
            </a:r>
            <a:endParaRPr lang="en-US" sz="2400" dirty="0"/>
          </a:p>
        </p:txBody>
      </p:sp>
      <p:sp>
        <p:nvSpPr>
          <p:cNvPr id="510996" name="Text Box 20"/>
          <p:cNvSpPr txBox="1">
            <a:spLocks noChangeArrowheads="1"/>
          </p:cNvSpPr>
          <p:nvPr/>
        </p:nvSpPr>
        <p:spPr bwMode="auto">
          <a:xfrm>
            <a:off x="228598" y="4715449"/>
            <a:ext cx="6136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5. Calculate the square root of the result</a:t>
            </a:r>
            <a:endParaRPr lang="en-US" sz="2400" dirty="0"/>
          </a:p>
        </p:txBody>
      </p:sp>
      <p:sp>
        <p:nvSpPr>
          <p:cNvPr id="511001" name="Oval 25"/>
          <p:cNvSpPr>
            <a:spLocks noChangeArrowheads="1"/>
          </p:cNvSpPr>
          <p:nvPr/>
        </p:nvSpPr>
        <p:spPr bwMode="auto">
          <a:xfrm>
            <a:off x="6638290" y="4708030"/>
            <a:ext cx="2405063" cy="1464169"/>
          </a:xfrm>
          <a:prstGeom prst="ellipse">
            <a:avLst/>
          </a:prstGeom>
          <a:solidFill>
            <a:srgbClr val="FFFF00">
              <a:alpha val="23921"/>
            </a:srgbClr>
          </a:solidFill>
          <a:ln w="25400">
            <a:solidFill>
              <a:srgbClr val="FF0000"/>
            </a:solidFill>
            <a:round/>
            <a:headEnd/>
            <a:tailEnd/>
          </a:ln>
        </p:spPr>
        <p:txBody>
          <a:bodyPr wrap="none" anchor="ct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685800" y="1431720"/>
                <a:ext cx="1828449" cy="669414"/>
              </a:xfrm>
              <a:prstGeom prst="rect">
                <a:avLst/>
              </a:prstGeom>
            </p:spPr>
            <p:txBody>
              <a:bodyPr wrap="none">
                <a:spAutoFit/>
              </a:bodyPr>
              <a:lstStyle/>
              <a:p>
                <a14:m>
                  <m:oMath xmlns:m="http://schemas.openxmlformats.org/officeDocument/2006/math">
                    <m:nary>
                      <m:naryPr>
                        <m:chr m:val="∑"/>
                        <m:limLoc m:val="undOvr"/>
                        <m:subHide m:val="on"/>
                        <m:supHide m:val="on"/>
                        <m:ctrlPr>
                          <a:rPr lang="en-US" sz="2400" i="1" smtClean="0">
                            <a:solidFill>
                              <a:srgbClr val="0000FF"/>
                            </a:solidFill>
                            <a:latin typeface="Cambria Math" panose="02040503050406030204" pitchFamily="18" charset="0"/>
                          </a:rPr>
                        </m:ctrlPr>
                      </m:naryPr>
                      <m:sub/>
                      <m:sup/>
                      <m:e>
                        <m:sSup>
                          <m:sSupPr>
                            <m:ctrlPr>
                              <a:rPr lang="en-US" sz="2400" i="1">
                                <a:solidFill>
                                  <a:srgbClr val="0000FF"/>
                                </a:solidFill>
                                <a:latin typeface="Cambria Math" panose="02040503050406030204" pitchFamily="18" charset="0"/>
                              </a:rPr>
                            </m:ctrlPr>
                          </m:sSupPr>
                          <m:e>
                            <m:d>
                              <m:dPr>
                                <m:ctrlPr>
                                  <a:rPr lang="en-US" sz="2400" i="1">
                                    <a:solidFill>
                                      <a:srgbClr val="0000FF"/>
                                    </a:solidFill>
                                    <a:latin typeface="Cambria Math" panose="02040503050406030204" pitchFamily="18" charset="0"/>
                                  </a:rPr>
                                </m:ctrlPr>
                              </m:dPr>
                              <m:e>
                                <m:sSub>
                                  <m:sSubPr>
                                    <m:ctrlPr>
                                      <a:rPr lang="en-US" sz="2400" i="1">
                                        <a:solidFill>
                                          <a:srgbClr val="0000FF"/>
                                        </a:solidFill>
                                        <a:latin typeface="Cambria Math" panose="02040503050406030204" pitchFamily="18" charset="0"/>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oMath>
                </a14:m>
                <a:r>
                  <a:rPr lang="en-US" dirty="0" smtClean="0"/>
                  <a:t>=</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685800" y="1431720"/>
                <a:ext cx="1828449" cy="669414"/>
              </a:xfrm>
              <a:prstGeom prst="rect">
                <a:avLst/>
              </a:prstGeom>
              <a:blipFill rotWithShape="1">
                <a:blip r:embed="rId4" cstate="print"/>
                <a:stretch>
                  <a:fillRect r="-2007" b="-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93738" y="3645552"/>
                <a:ext cx="5080814" cy="975011"/>
              </a:xfrm>
              <a:prstGeom prst="rect">
                <a:avLst/>
              </a:prstGeom>
            </p:spPr>
            <p:txBody>
              <a:bodyPr wrap="none">
                <a:spAutoFit/>
              </a:bodyPr>
              <a:lstStyle/>
              <a:p>
                <a14:m>
                  <m:oMath xmlns:m="http://schemas.openxmlformats.org/officeDocument/2006/math">
                    <m:f>
                      <m:fPr>
                        <m:ctrlPr>
                          <a:rPr lang="en-US" sz="2400" i="1" smtClean="0">
                            <a:solidFill>
                              <a:srgbClr val="0000FF"/>
                            </a:solidFill>
                            <a:latin typeface="Cambria Math" panose="02040503050406030204" pitchFamily="18" charset="0"/>
                          </a:rPr>
                        </m:ctrlPr>
                      </m:fPr>
                      <m:num>
                        <m:nary>
                          <m:naryPr>
                            <m:chr m:val="∑"/>
                            <m:limLoc m:val="undOvr"/>
                            <m:subHide m:val="on"/>
                            <m:supHide m:val="on"/>
                            <m:ctrlPr>
                              <a:rPr lang="en-US" sz="2400" i="1">
                                <a:solidFill>
                                  <a:srgbClr val="0000FF"/>
                                </a:solidFill>
                                <a:latin typeface="Cambria Math" panose="02040503050406030204" pitchFamily="18" charset="0"/>
                              </a:rPr>
                            </m:ctrlPr>
                          </m:naryPr>
                          <m:sub/>
                          <m:sup/>
                          <m:e>
                            <m:sSup>
                              <m:sSupPr>
                                <m:ctrlPr>
                                  <a:rPr lang="en-US" sz="2400" i="1">
                                    <a:solidFill>
                                      <a:srgbClr val="0000FF"/>
                                    </a:solidFill>
                                    <a:latin typeface="Cambria Math" panose="02040503050406030204" pitchFamily="18" charset="0"/>
                                  </a:rPr>
                                </m:ctrlPr>
                              </m:sSupPr>
                              <m:e>
                                <m:d>
                                  <m:dPr>
                                    <m:ctrlPr>
                                      <a:rPr lang="en-US" sz="2400" i="1">
                                        <a:solidFill>
                                          <a:srgbClr val="0000FF"/>
                                        </a:solidFill>
                                        <a:latin typeface="Cambria Math" panose="02040503050406030204" pitchFamily="18" charset="0"/>
                                      </a:rPr>
                                    </m:ctrlPr>
                                  </m:dPr>
                                  <m:e>
                                    <m:sSub>
                                      <m:sSubPr>
                                        <m:ctrlPr>
                                          <a:rPr lang="en-US" sz="2400" i="1">
                                            <a:solidFill>
                                              <a:srgbClr val="0000FF"/>
                                            </a:solidFill>
                                            <a:latin typeface="Cambria Math" panose="02040503050406030204" pitchFamily="18" charset="0"/>
                                          </a:rPr>
                                        </m:ctrlPr>
                                      </m:sSubPr>
                                      <m:e>
                                        <m:r>
                                          <m:rPr>
                                            <m:nor/>
                                          </m:rPr>
                                          <a:rPr lang="en-US" sz="2400">
                                            <a:solidFill>
                                              <a:srgbClr val="0000FF"/>
                                            </a:solidFill>
                                          </a:rPr>
                                          <m:t>x</m:t>
                                        </m:r>
                                      </m:e>
                                      <m:sub>
                                        <m:r>
                                          <m:rPr>
                                            <m:nor/>
                                          </m:rPr>
                                          <a:rPr lang="en-US" sz="2400">
                                            <a:solidFill>
                                              <a:srgbClr val="0000FF"/>
                                            </a:solidFill>
                                          </a:rPr>
                                          <m:t>i</m:t>
                                        </m:r>
                                      </m:sub>
                                    </m:sSub>
                                    <m:r>
                                      <a:rPr lang="en-US" sz="2400" i="1">
                                        <a:solidFill>
                                          <a:srgbClr val="0000FF"/>
                                        </a:solidFill>
                                        <a:latin typeface="Cambria Math"/>
                                      </a:rPr>
                                      <m:t> </m:t>
                                    </m:r>
                                    <m:r>
                                      <m:rPr>
                                        <m:nor/>
                                      </m:rPr>
                                      <a:rPr lang="en-US" sz="2400" i="1">
                                        <a:solidFill>
                                          <a:srgbClr val="0000FF"/>
                                        </a:solidFill>
                                      </a:rPr>
                                      <m:t>−</m:t>
                                    </m:r>
                                    <m:r>
                                      <m:rPr>
                                        <m:nor/>
                                      </m:rPr>
                                      <a:rPr lang="en-US" sz="2400">
                                        <a:solidFill>
                                          <a:srgbClr val="0000FF"/>
                                        </a:solidFill>
                                      </a:rPr>
                                      <m:t>  </m:t>
                                    </m:r>
                                    <m:r>
                                      <m:rPr>
                                        <m:nor/>
                                      </m:rPr>
                                      <a:rPr lang="en-US" sz="2400">
                                        <a:solidFill>
                                          <a:srgbClr val="0000FF"/>
                                        </a:solidFill>
                                      </a:rPr>
                                      <m:t>μ</m:t>
                                    </m:r>
                                  </m:e>
                                </m:d>
                              </m:e>
                              <m:sup>
                                <m:r>
                                  <m:rPr>
                                    <m:nor/>
                                  </m:rPr>
                                  <a:rPr lang="en-US" sz="2400">
                                    <a:solidFill>
                                      <a:srgbClr val="0000FF"/>
                                    </a:solidFill>
                                  </a:rPr>
                                  <m:t>2</m:t>
                                </m:r>
                              </m:sup>
                            </m:sSup>
                          </m:e>
                        </m:nary>
                      </m:num>
                      <m:den>
                        <m:r>
                          <m:rPr>
                            <m:nor/>
                          </m:rPr>
                          <a:rPr lang="en-US" sz="2400" b="0" i="0" smtClean="0">
                            <a:solidFill>
                              <a:srgbClr val="0000FF"/>
                            </a:solidFill>
                            <a:latin typeface="+mn-lt"/>
                          </a:rPr>
                          <m:t>N</m:t>
                        </m:r>
                      </m:den>
                    </m:f>
                  </m:oMath>
                </a14:m>
                <a:r>
                  <a:rPr lang="en-US" sz="2400" dirty="0" smtClean="0"/>
                  <a:t> </a:t>
                </a:r>
                <a:r>
                  <a:rPr lang="en-US" sz="2400" dirty="0" smtClean="0">
                    <a:solidFill>
                      <a:srgbClr val="0000FF"/>
                    </a:solidFill>
                    <a:latin typeface="+mn-lt"/>
                  </a:rPr>
                  <a:t>=  </a:t>
                </a:r>
                <a14:m>
                  <m:oMath xmlns:m="http://schemas.openxmlformats.org/officeDocument/2006/math">
                    <m:f>
                      <m:fPr>
                        <m:ctrlPr>
                          <a:rPr lang="en-US" sz="2400" i="1">
                            <a:solidFill>
                              <a:srgbClr val="0000FF"/>
                            </a:solidFill>
                            <a:latin typeface="Cambria Math" panose="02040503050406030204" pitchFamily="18" charset="0"/>
                          </a:rPr>
                        </m:ctrlPr>
                      </m:fPr>
                      <m:num>
                        <m:r>
                          <m:rPr>
                            <m:nor/>
                          </m:rPr>
                          <a:rPr lang="en-US" sz="2400" b="0" i="0" smtClean="0">
                            <a:solidFill>
                              <a:srgbClr val="7030A0"/>
                            </a:solidFill>
                            <a:latin typeface="+mn-lt"/>
                          </a:rPr>
                          <m:t>5024.5455</m:t>
                        </m:r>
                      </m:num>
                      <m:den>
                        <m:r>
                          <m:rPr>
                            <m:nor/>
                          </m:rPr>
                          <a:rPr lang="en-US" sz="2400" b="0" i="0" smtClean="0">
                            <a:solidFill>
                              <a:srgbClr val="0000FF"/>
                            </a:solidFill>
                            <a:latin typeface="+mn-lt"/>
                          </a:rPr>
                          <m:t>11</m:t>
                        </m:r>
                      </m:den>
                    </m:f>
                  </m:oMath>
                </a14:m>
                <a:r>
                  <a:rPr lang="en-US" sz="2400" dirty="0" smtClean="0">
                    <a:solidFill>
                      <a:srgbClr val="0000FF"/>
                    </a:solidFill>
                    <a:latin typeface="+mn-lt"/>
                  </a:rPr>
                  <a:t> = </a:t>
                </a:r>
                <a:r>
                  <a:rPr lang="en-US" sz="2400" dirty="0" smtClean="0">
                    <a:solidFill>
                      <a:srgbClr val="660033"/>
                    </a:solidFill>
                    <a:latin typeface="+mn-lt"/>
                  </a:rPr>
                  <a:t>456.7769</a:t>
                </a:r>
                <a:endParaRPr lang="en-US" sz="2400" dirty="0">
                  <a:solidFill>
                    <a:srgbClr val="660033"/>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693738" y="3645552"/>
                <a:ext cx="5080814" cy="975011"/>
              </a:xfrm>
              <a:prstGeom prst="rect">
                <a:avLst/>
              </a:prstGeom>
              <a:blipFill rotWithShape="1">
                <a:blip r:embed="rId5" cstate="print"/>
                <a:stretch>
                  <a:fillRect r="-960" b="-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85805" y="5181592"/>
                <a:ext cx="4964564" cy="1183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rgbClr val="0000FF"/>
                              </a:solidFill>
                              <a:latin typeface="Cambria Math" panose="02040503050406030204" pitchFamily="18" charset="0"/>
                            </a:rPr>
                          </m:ctrlPr>
                        </m:radPr>
                        <m:deg/>
                        <m:e>
                          <m:f>
                            <m:fPr>
                              <m:ctrlPr>
                                <a:rPr lang="en-US" sz="2400" i="1">
                                  <a:solidFill>
                                    <a:srgbClr val="0000FF"/>
                                  </a:solidFill>
                                  <a:latin typeface="Cambria Math" panose="02040503050406030204" pitchFamily="18" charset="0"/>
                                </a:rPr>
                              </m:ctrlPr>
                            </m:fPr>
                            <m:num>
                              <m:nary>
                                <m:naryPr>
                                  <m:chr m:val="∑"/>
                                  <m:limLoc m:val="undOvr"/>
                                  <m:subHide m:val="on"/>
                                  <m:supHide m:val="on"/>
                                  <m:ctrlPr>
                                    <a:rPr lang="en-US" sz="2400" i="1">
                                      <a:solidFill>
                                        <a:srgbClr val="0000FF"/>
                                      </a:solidFill>
                                      <a:latin typeface="Cambria Math" panose="02040503050406030204" pitchFamily="18" charset="0"/>
                                    </a:rPr>
                                  </m:ctrlPr>
                                </m:naryPr>
                                <m:sub/>
                                <m:sup/>
                                <m:e>
                                  <m:sSup>
                                    <m:sSupPr>
                                      <m:ctrlPr>
                                        <a:rPr lang="en-US" sz="2400" i="1">
                                          <a:solidFill>
                                            <a:srgbClr val="0000FF"/>
                                          </a:solidFill>
                                          <a:latin typeface="Cambria Math" panose="02040503050406030204" pitchFamily="18" charset="0"/>
                                        </a:rPr>
                                      </m:ctrlPr>
                                    </m:sSupPr>
                                    <m:e>
                                      <m:d>
                                        <m:dPr>
                                          <m:ctrlPr>
                                            <a:rPr lang="en-US" sz="2400" i="1">
                                              <a:solidFill>
                                                <a:srgbClr val="0000FF"/>
                                              </a:solidFill>
                                              <a:latin typeface="Cambria Math" panose="02040503050406030204" pitchFamily="18" charset="0"/>
                                            </a:rPr>
                                          </m:ctrlPr>
                                        </m:dPr>
                                        <m:e>
                                          <m:sSub>
                                            <m:sSubPr>
                                              <m:ctrlPr>
                                                <a:rPr lang="en-US" sz="2400" i="1">
                                                  <a:solidFill>
                                                    <a:srgbClr val="0000FF"/>
                                                  </a:solidFill>
                                                  <a:latin typeface="Cambria Math" panose="02040503050406030204" pitchFamily="18" charset="0"/>
                                                </a:rPr>
                                              </m:ctrlPr>
                                            </m:sSubPr>
                                            <m:e>
                                              <m:r>
                                                <m:rPr>
                                                  <m:nor/>
                                                </m:rPr>
                                                <a:rPr lang="en-US" sz="2400" smtClean="0">
                                                  <a:solidFill>
                                                    <a:srgbClr val="0000FF"/>
                                                  </a:solidFill>
                                                  <a:latin typeface="+mn-lt"/>
                                                </a:rPr>
                                                <m:t>x</m:t>
                                              </m:r>
                                            </m:e>
                                            <m:sub>
                                              <m:r>
                                                <m:rPr>
                                                  <m:nor/>
                                                </m:rPr>
                                                <a:rPr lang="en-US" sz="2400" smtClean="0">
                                                  <a:solidFill>
                                                    <a:srgbClr val="0000FF"/>
                                                  </a:solidFill>
                                                  <a:latin typeface="+mn-lt"/>
                                                </a:rPr>
                                                <m:t>i</m:t>
                                              </m:r>
                                            </m:sub>
                                          </m:sSub>
                                          <m:r>
                                            <m:rPr>
                                              <m:nor/>
                                            </m:rPr>
                                            <a:rPr lang="en-US" sz="2400" i="0" smtClean="0">
                                              <a:solidFill>
                                                <a:srgbClr val="0000FF"/>
                                              </a:solidFill>
                                              <a:latin typeface="+mn-lt"/>
                                            </a:rPr>
                                            <m:t> </m:t>
                                          </m:r>
                                          <m:r>
                                            <m:rPr>
                                              <m:nor/>
                                            </m:rPr>
                                            <a:rPr lang="en-US" sz="2400" i="1" smtClean="0">
                                              <a:solidFill>
                                                <a:srgbClr val="0000FF"/>
                                              </a:solidFill>
                                              <a:latin typeface="+mn-lt"/>
                                            </a:rPr>
                                            <m:t>−</m:t>
                                          </m:r>
                                          <m:r>
                                            <m:rPr>
                                              <m:nor/>
                                            </m:rPr>
                                            <a:rPr lang="en-US" sz="2400" smtClean="0">
                                              <a:solidFill>
                                                <a:srgbClr val="0000FF"/>
                                              </a:solidFill>
                                              <a:latin typeface="+mn-lt"/>
                                            </a:rPr>
                                            <m:t>  </m:t>
                                          </m:r>
                                          <m:r>
                                            <m:rPr>
                                              <m:nor/>
                                            </m:rPr>
                                            <a:rPr lang="en-US" sz="2400" smtClean="0">
                                              <a:solidFill>
                                                <a:srgbClr val="0000FF"/>
                                              </a:solidFill>
                                              <a:latin typeface="+mn-lt"/>
                                            </a:rPr>
                                            <m:t>μ</m:t>
                                          </m:r>
                                        </m:e>
                                      </m:d>
                                    </m:e>
                                    <m:sup>
                                      <m:r>
                                        <m:rPr>
                                          <m:nor/>
                                        </m:rPr>
                                        <a:rPr lang="en-US" sz="2400" smtClean="0">
                                          <a:solidFill>
                                            <a:srgbClr val="0000FF"/>
                                          </a:solidFill>
                                          <a:latin typeface="+mn-lt"/>
                                        </a:rPr>
                                        <m:t>2</m:t>
                                      </m:r>
                                    </m:sup>
                                  </m:sSup>
                                </m:e>
                              </m:nary>
                            </m:num>
                            <m:den>
                              <m:r>
                                <m:rPr>
                                  <m:nor/>
                                </m:rPr>
                                <a:rPr lang="en-US" sz="2400" b="0" i="0" smtClean="0">
                                  <a:solidFill>
                                    <a:srgbClr val="0000FF"/>
                                  </a:solidFill>
                                  <a:latin typeface="+mj-lt"/>
                                </a:rPr>
                                <m:t>N</m:t>
                              </m:r>
                            </m:den>
                          </m:f>
                        </m:e>
                      </m:rad>
                      <m:r>
                        <m:rPr>
                          <m:nor/>
                        </m:rPr>
                        <a:rPr lang="en-US" sz="2400" b="0" i="0" smtClean="0">
                          <a:solidFill>
                            <a:srgbClr val="0000FF"/>
                          </a:solidFill>
                          <a:latin typeface="+mn-lt"/>
                        </a:rPr>
                        <m:t>=</m:t>
                      </m:r>
                      <m:r>
                        <a:rPr lang="en-US" sz="2400" b="0" i="1" smtClean="0">
                          <a:solidFill>
                            <a:srgbClr val="0000FF"/>
                          </a:solidFill>
                          <a:latin typeface="Cambria Math"/>
                        </a:rPr>
                        <m:t> </m:t>
                      </m:r>
                      <m:rad>
                        <m:radPr>
                          <m:degHide m:val="on"/>
                          <m:ctrlPr>
                            <a:rPr lang="en-US" sz="2400" b="0" i="1" smtClean="0">
                              <a:solidFill>
                                <a:srgbClr val="0000FF"/>
                              </a:solidFill>
                              <a:latin typeface="Cambria Math" panose="02040503050406030204" pitchFamily="18" charset="0"/>
                            </a:rPr>
                          </m:ctrlPr>
                        </m:radPr>
                        <m:deg/>
                        <m:e>
                          <m:r>
                            <m:rPr>
                              <m:nor/>
                            </m:rPr>
                            <a:rPr lang="en-US" sz="2400" b="0" i="0" smtClean="0">
                              <a:solidFill>
                                <a:srgbClr val="660033"/>
                              </a:solidFill>
                              <a:latin typeface="+mn-lt"/>
                            </a:rPr>
                            <m:t>456.7769</m:t>
                          </m:r>
                        </m:e>
                      </m:rad>
                      <m:r>
                        <m:rPr>
                          <m:nor/>
                        </m:rPr>
                        <a:rPr lang="en-US" sz="2400" b="0" i="0" smtClean="0">
                          <a:solidFill>
                            <a:srgbClr val="0000FF"/>
                          </a:solidFill>
                          <a:latin typeface="+mn-lt"/>
                        </a:rPr>
                        <m:t> = </m:t>
                      </m:r>
                      <m:r>
                        <m:rPr>
                          <m:nor/>
                        </m:rPr>
                        <a:rPr lang="en-US" sz="2400" b="1" i="0" smtClean="0">
                          <a:solidFill>
                            <a:schemeClr val="tx1"/>
                          </a:solidFill>
                          <a:latin typeface="+mn-lt"/>
                        </a:rPr>
                        <m:t>21.4</m:t>
                      </m:r>
                    </m:oMath>
                  </m:oMathPara>
                </a14:m>
                <a:endParaRPr lang="en-US" sz="2400" b="1" dirty="0">
                  <a:solidFill>
                    <a:schemeClr val="tx1"/>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585805" y="5181592"/>
                <a:ext cx="4964564" cy="1183529"/>
              </a:xfrm>
              <a:prstGeom prst="rect">
                <a:avLst/>
              </a:prstGeom>
              <a:blipFill rotWithShape="1">
                <a:blip r:embed="rId6" cstate="print"/>
                <a:stretch>
                  <a:fillRect/>
                </a:stretch>
              </a:blipFill>
            </p:spPr>
            <p:txBody>
              <a:bodyPr/>
              <a:lstStyle/>
              <a:p>
                <a:r>
                  <a:rPr lang="en-US">
                    <a:noFill/>
                  </a:rPr>
                  <a:t> </a:t>
                </a:r>
              </a:p>
            </p:txBody>
          </p:sp>
        </mc:Fallback>
      </mc:AlternateContent>
      <p:sp>
        <p:nvSpPr>
          <p:cNvPr id="4" name="TextBox 3"/>
          <p:cNvSpPr txBox="1"/>
          <p:nvPr/>
        </p:nvSpPr>
        <p:spPr>
          <a:xfrm>
            <a:off x="5088467" y="2626879"/>
            <a:ext cx="3455927" cy="646331"/>
          </a:xfrm>
          <a:prstGeom prst="rect">
            <a:avLst/>
          </a:prstGeom>
          <a:noFill/>
        </p:spPr>
        <p:txBody>
          <a:bodyPr wrap="square" rtlCol="0">
            <a:spAutoFit/>
          </a:bodyPr>
          <a:lstStyle/>
          <a:p>
            <a:r>
              <a:rPr lang="en-US" dirty="0" smtClean="0">
                <a:solidFill>
                  <a:srgbClr val="FF0000"/>
                </a:solidFill>
              </a:rPr>
              <a:t>Note that this is the sum of the unrounded squared differences.</a:t>
            </a:r>
            <a:endParaRPr lang="en-US" dirty="0">
              <a:solidFill>
                <a:srgbClr val="FF0000"/>
              </a:solidFill>
            </a:endParaRPr>
          </a:p>
        </p:txBody>
      </p:sp>
    </p:spTree>
    <p:extLst>
      <p:ext uri="{BB962C8B-B14F-4D97-AF65-F5344CB8AC3E}">
        <p14:creationId xmlns:p14="http://schemas.microsoft.com/office/powerpoint/2010/main" val="654772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10985"/>
                                        </p:tgtEl>
                                        <p:attrNameLst>
                                          <p:attrName>style.visibility</p:attrName>
                                        </p:attrNameLst>
                                      </p:cBhvr>
                                      <p:to>
                                        <p:strVal val="visible"/>
                                      </p:to>
                                    </p:set>
                                    <p:animEffect transition="in" filter="fade">
                                      <p:cBhvr>
                                        <p:cTn id="7" dur="500"/>
                                        <p:tgtEl>
                                          <p:spTgt spid="5109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81"/>
                                        </p:tgtEl>
                                        <p:attrNameLst>
                                          <p:attrName>style.visibility</p:attrName>
                                        </p:attrNameLst>
                                      </p:cBhvr>
                                      <p:to>
                                        <p:strVal val="visible"/>
                                      </p:to>
                                    </p:set>
                                    <p:animEffect transition="in" filter="fade">
                                      <p:cBhvr>
                                        <p:cTn id="11" dur="500"/>
                                        <p:tgtEl>
                                          <p:spTgt spid="718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 presetClass="entr" presetSubtype="0" fill="hold" grpId="0" nodeType="afterEffect">
                                  <p:stCondLst>
                                    <p:cond delay="1000"/>
                                  </p:stCondLst>
                                  <p:childTnLst>
                                    <p:set>
                                      <p:cBhvr>
                                        <p:cTn id="18" dur="1" fill="hold">
                                          <p:stCondLst>
                                            <p:cond delay="0"/>
                                          </p:stCondLst>
                                        </p:cTn>
                                        <p:tgtEl>
                                          <p:spTgt spid="51098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1000"/>
                                  </p:stCondLst>
                                  <p:childTnLst>
                                    <p:set>
                                      <p:cBhvr>
                                        <p:cTn id="21" dur="1" fill="hold">
                                          <p:stCondLst>
                                            <p:cond delay="0"/>
                                          </p:stCondLst>
                                        </p:cTn>
                                        <p:tgtEl>
                                          <p:spTgt spid="510987"/>
                                        </p:tgtEl>
                                        <p:attrNameLst>
                                          <p:attrName>style.visibility</p:attrName>
                                        </p:attrNameLst>
                                      </p:cBhvr>
                                      <p:to>
                                        <p:strVal val="visible"/>
                                      </p:to>
                                    </p:set>
                                  </p:childTnLst>
                                </p:cTn>
                              </p:par>
                            </p:childTnLst>
                          </p:cTn>
                        </p:par>
                        <p:par>
                          <p:cTn id="22" fill="hold">
                            <p:stCondLst>
                              <p:cond delay="3500"/>
                            </p:stCondLst>
                            <p:childTnLst>
                              <p:par>
                                <p:cTn id="23" presetID="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10985"/>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51099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511001"/>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grpId="0" nodeType="afterEffect">
                                  <p:stCondLst>
                                    <p:cond delay="50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11001"/>
                                        </p:tgtEl>
                                        <p:attrNameLst>
                                          <p:attrName>style.visibility</p:attrName>
                                        </p:attrNameLst>
                                      </p:cBhvr>
                                      <p:to>
                                        <p:strVal val="hidden"/>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510996"/>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511002"/>
                                        </p:tgtEl>
                                        <p:attrNameLst>
                                          <p:attrName>style.visibility</p:attrName>
                                        </p:attrNameLst>
                                      </p:cBhvr>
                                      <p:to>
                                        <p:strVal val="visible"/>
                                      </p:to>
                                    </p:set>
                                  </p:childTnLst>
                                </p:cTn>
                              </p:par>
                            </p:childTnLst>
                          </p:cTn>
                        </p:par>
                        <p:par>
                          <p:cTn id="51" fill="hold">
                            <p:stCondLst>
                              <p:cond delay="0"/>
                            </p:stCondLst>
                            <p:childTnLst>
                              <p:par>
                                <p:cTn id="52" presetID="10" presetClass="entr" presetSubtype="0" fill="hold" grpId="0" nodeType="afterEffect">
                                  <p:stCondLst>
                                    <p:cond delay="50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002" grpId="0" animBg="1"/>
      <p:bldP spid="7181" grpId="0"/>
      <p:bldP spid="510983" grpId="0"/>
      <p:bldP spid="510985" grpId="0" animBg="1"/>
      <p:bldP spid="510985" grpId="1" animBg="1"/>
      <p:bldP spid="510987" grpId="0"/>
      <p:bldP spid="510991" grpId="0"/>
      <p:bldP spid="510996" grpId="0"/>
      <p:bldP spid="511001" grpId="0" animBg="1"/>
      <p:bldP spid="511001" grpId="1" animBg="1"/>
      <p:bldP spid="2" grpId="0" animBg="1"/>
      <p:bldP spid="3" grpId="0" animBg="1"/>
      <p:bldP spid="5"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57" y="900407"/>
            <a:ext cx="8229600" cy="4830763"/>
          </a:xfrm>
        </p:spPr>
        <p:txBody>
          <a:bodyPr/>
          <a:lstStyle/>
          <a:p>
            <a:r>
              <a:rPr lang="en-US" dirty="0"/>
              <a:t>A histogram is a common data distribution chart that is used to show the frequency with which specific values, or values within ranges, occur in a set of data.</a:t>
            </a:r>
          </a:p>
          <a:p>
            <a:r>
              <a:rPr lang="en-US" dirty="0"/>
              <a:t>An engineer might use a histogram to show the variation of a dimension that exists among a group of parts that are intended to be identical</a:t>
            </a:r>
            <a:r>
              <a:rPr lang="en-US" dirty="0" smtClean="0"/>
              <a:t>.</a:t>
            </a:r>
            <a:endParaRPr lang="en-US" dirty="0"/>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363113239"/>
              </p:ext>
            </p:extLst>
          </p:nvPr>
        </p:nvGraphicFramePr>
        <p:xfrm>
          <a:off x="5110844" y="4751614"/>
          <a:ext cx="3924300" cy="2106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024542"/>
      </p:ext>
    </p:extLst>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Large sets of data are often divided into </a:t>
            </a:r>
            <a:r>
              <a:rPr lang="en-US" dirty="0" smtClean="0"/>
              <a:t>a limited </a:t>
            </a:r>
            <a:r>
              <a:rPr lang="en-US" dirty="0"/>
              <a:t>number of groups. These groups are called class intervals</a:t>
            </a:r>
            <a:r>
              <a:rPr lang="en-US" dirty="0" smtClean="0"/>
              <a:t>.</a:t>
            </a:r>
            <a:endParaRPr lang="en-US" dirty="0"/>
          </a:p>
        </p:txBody>
      </p:sp>
      <p:sp>
        <p:nvSpPr>
          <p:cNvPr id="19460" name="Line 5"/>
          <p:cNvSpPr>
            <a:spLocks noChangeShapeType="1"/>
          </p:cNvSpPr>
          <p:nvPr/>
        </p:nvSpPr>
        <p:spPr bwMode="auto">
          <a:xfrm>
            <a:off x="1143000" y="396240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1" name="Text Box 7"/>
          <p:cNvSpPr txBox="1">
            <a:spLocks noChangeArrowheads="1"/>
          </p:cNvSpPr>
          <p:nvPr/>
        </p:nvSpPr>
        <p:spPr bwMode="auto">
          <a:xfrm>
            <a:off x="4043362" y="4043362"/>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hlink"/>
                </a:solidFill>
                <a:latin typeface="Arial" charset="0"/>
              </a:rPr>
              <a:t>-5 to 5</a:t>
            </a:r>
          </a:p>
        </p:txBody>
      </p:sp>
      <p:sp>
        <p:nvSpPr>
          <p:cNvPr id="19462" name="Text Box 20"/>
          <p:cNvSpPr txBox="1">
            <a:spLocks noChangeArrowheads="1"/>
          </p:cNvSpPr>
          <p:nvPr/>
        </p:nvSpPr>
        <p:spPr bwMode="auto">
          <a:xfrm>
            <a:off x="2763837" y="4392612"/>
            <a:ext cx="355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Class Intervals</a:t>
            </a:r>
          </a:p>
        </p:txBody>
      </p:sp>
      <p:sp>
        <p:nvSpPr>
          <p:cNvPr id="19463" name="Line 23"/>
          <p:cNvSpPr>
            <a:spLocks noChangeShapeType="1"/>
          </p:cNvSpPr>
          <p:nvPr/>
        </p:nvSpPr>
        <p:spPr bwMode="auto">
          <a:xfrm>
            <a:off x="3435350" y="3884612"/>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4" name="Line 25"/>
          <p:cNvSpPr>
            <a:spLocks noChangeShapeType="1"/>
          </p:cNvSpPr>
          <p:nvPr/>
        </p:nvSpPr>
        <p:spPr bwMode="auto">
          <a:xfrm>
            <a:off x="5646737" y="3884612"/>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5" name="Line 29"/>
          <p:cNvSpPr>
            <a:spLocks noChangeShapeType="1"/>
          </p:cNvSpPr>
          <p:nvPr/>
        </p:nvSpPr>
        <p:spPr bwMode="auto">
          <a:xfrm>
            <a:off x="1420812" y="3870325"/>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6" name="Line 30"/>
          <p:cNvSpPr>
            <a:spLocks noChangeShapeType="1"/>
          </p:cNvSpPr>
          <p:nvPr/>
        </p:nvSpPr>
        <p:spPr bwMode="auto">
          <a:xfrm>
            <a:off x="7591425" y="3895725"/>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7" name="Text Box 32"/>
          <p:cNvSpPr txBox="1">
            <a:spLocks noChangeArrowheads="1"/>
          </p:cNvSpPr>
          <p:nvPr/>
        </p:nvSpPr>
        <p:spPr bwMode="auto">
          <a:xfrm>
            <a:off x="6199187" y="4040187"/>
            <a:ext cx="99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hlink"/>
                </a:solidFill>
                <a:latin typeface="Arial" charset="0"/>
              </a:rPr>
              <a:t>6 to 16</a:t>
            </a:r>
          </a:p>
        </p:txBody>
      </p:sp>
      <p:sp>
        <p:nvSpPr>
          <p:cNvPr id="19468" name="Text Box 33"/>
          <p:cNvSpPr txBox="1">
            <a:spLocks noChangeArrowheads="1"/>
          </p:cNvSpPr>
          <p:nvPr/>
        </p:nvSpPr>
        <p:spPr bwMode="auto">
          <a:xfrm>
            <a:off x="1673225" y="4040187"/>
            <a:ext cx="115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hlink"/>
                </a:solidFill>
                <a:latin typeface="Arial" charset="0"/>
              </a:rPr>
              <a:t>-16 </a:t>
            </a:r>
            <a:r>
              <a:rPr lang="en-US" sz="2000" b="0" dirty="0">
                <a:solidFill>
                  <a:schemeClr val="hlink"/>
                </a:solidFill>
                <a:latin typeface="Arial" charset="0"/>
              </a:rPr>
              <a:t>to </a:t>
            </a:r>
            <a:r>
              <a:rPr lang="en-US" sz="2000" b="0" dirty="0" smtClean="0">
                <a:solidFill>
                  <a:schemeClr val="hlink"/>
                </a:solidFill>
                <a:latin typeface="Arial" charset="0"/>
              </a:rPr>
              <a:t>-6</a:t>
            </a:r>
            <a:endParaRPr lang="en-US" sz="2000" b="0" dirty="0">
              <a:solidFill>
                <a:schemeClr val="hlink"/>
              </a:solidFill>
              <a:latin typeface="Arial" charset="0"/>
            </a:endParaRPr>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Tree>
    <p:extLst>
      <p:ext uri="{BB962C8B-B14F-4D97-AF65-F5344CB8AC3E}">
        <p14:creationId xmlns:p14="http://schemas.microsoft.com/office/powerpoint/2010/main" val="4233124619"/>
      </p:ext>
    </p:extLst>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6" name="Rectangle 28"/>
          <p:cNvSpPr>
            <a:spLocks noChangeArrowheads="1"/>
          </p:cNvSpPr>
          <p:nvPr/>
        </p:nvSpPr>
        <p:spPr bwMode="auto">
          <a:xfrm>
            <a:off x="6143122" y="5384800"/>
            <a:ext cx="2039938" cy="608806"/>
          </a:xfrm>
          <a:prstGeom prst="rect">
            <a:avLst/>
          </a:prstGeom>
          <a:solidFill>
            <a:schemeClr val="folHlink"/>
          </a:solidFill>
          <a:ln w="9525">
            <a:solidFill>
              <a:schemeClr val="tx1"/>
            </a:solidFill>
            <a:miter lim="800000"/>
            <a:headEnd/>
            <a:tailEnd/>
          </a:ln>
        </p:spPr>
        <p:txBody>
          <a:bodyPr wrap="none" anchor="ctr"/>
          <a:lstStyle/>
          <a:p>
            <a:endParaRPr lang="en-US" dirty="0"/>
          </a:p>
        </p:txBody>
      </p:sp>
      <p:sp>
        <p:nvSpPr>
          <p:cNvPr id="20495" name="Rectangle 27"/>
          <p:cNvSpPr>
            <a:spLocks noChangeArrowheads="1"/>
          </p:cNvSpPr>
          <p:nvPr/>
        </p:nvSpPr>
        <p:spPr bwMode="auto">
          <a:xfrm>
            <a:off x="1875003" y="4762500"/>
            <a:ext cx="2133600" cy="1231106"/>
          </a:xfrm>
          <a:prstGeom prst="rect">
            <a:avLst/>
          </a:prstGeom>
          <a:solidFill>
            <a:schemeClr val="folHlink"/>
          </a:solidFill>
          <a:ln w="9525">
            <a:solidFill>
              <a:schemeClr val="tx1"/>
            </a:solidFill>
            <a:miter lim="800000"/>
            <a:headEnd/>
            <a:tailEnd/>
          </a:ln>
        </p:spPr>
        <p:txBody>
          <a:bodyPr wrap="none" anchor="ctr"/>
          <a:lstStyle/>
          <a:p>
            <a:endParaRPr lang="en-US" dirty="0"/>
          </a:p>
        </p:txBody>
      </p:sp>
      <p:sp>
        <p:nvSpPr>
          <p:cNvPr id="3" name="Content Placeholder 2"/>
          <p:cNvSpPr>
            <a:spLocks noGrp="1"/>
          </p:cNvSpPr>
          <p:nvPr>
            <p:ph idx="1"/>
          </p:nvPr>
        </p:nvSpPr>
        <p:spPr/>
        <p:txBody>
          <a:bodyPr/>
          <a:lstStyle/>
          <a:p>
            <a:r>
              <a:rPr lang="en-US" dirty="0"/>
              <a:t>The number of data elements in each class interval is shown by the frequency, which </a:t>
            </a:r>
            <a:r>
              <a:rPr lang="en-US" dirty="0" smtClean="0"/>
              <a:t>is indicated </a:t>
            </a:r>
            <a:r>
              <a:rPr lang="en-US" dirty="0"/>
              <a:t>along the Y-axis of the </a:t>
            </a:r>
            <a:r>
              <a:rPr lang="en-US" dirty="0" smtClean="0"/>
              <a:t>graph.</a:t>
            </a:r>
            <a:endParaRPr lang="en-US" dirty="0"/>
          </a:p>
        </p:txBody>
      </p:sp>
      <p:sp>
        <p:nvSpPr>
          <p:cNvPr id="20485" name="Rectangle 13"/>
          <p:cNvSpPr>
            <a:spLocks noChangeArrowheads="1"/>
          </p:cNvSpPr>
          <p:nvPr/>
        </p:nvSpPr>
        <p:spPr bwMode="auto">
          <a:xfrm>
            <a:off x="4008603" y="4354513"/>
            <a:ext cx="2122487" cy="1639093"/>
          </a:xfrm>
          <a:prstGeom prst="rect">
            <a:avLst/>
          </a:prstGeom>
          <a:solidFill>
            <a:schemeClr val="folHlink"/>
          </a:solidFill>
          <a:ln w="9525">
            <a:solidFill>
              <a:schemeClr val="tx1"/>
            </a:solidFill>
            <a:miter lim="800000"/>
            <a:headEnd/>
            <a:tailEnd/>
          </a:ln>
        </p:spPr>
        <p:txBody>
          <a:bodyPr wrap="none" anchor="ctr"/>
          <a:lstStyle/>
          <a:p>
            <a:endParaRPr lang="en-US" dirty="0"/>
          </a:p>
        </p:txBody>
      </p:sp>
      <p:sp>
        <p:nvSpPr>
          <p:cNvPr id="20486" name="Text Box 18"/>
          <p:cNvSpPr txBox="1">
            <a:spLocks noChangeArrowheads="1"/>
          </p:cNvSpPr>
          <p:nvPr/>
        </p:nvSpPr>
        <p:spPr bwMode="auto">
          <a:xfrm rot="-5400000">
            <a:off x="-111124" y="4773612"/>
            <a:ext cx="230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20487" name="Text Box 19"/>
          <p:cNvSpPr txBox="1">
            <a:spLocks noChangeArrowheads="1"/>
          </p:cNvSpPr>
          <p:nvPr/>
        </p:nvSpPr>
        <p:spPr bwMode="auto">
          <a:xfrm>
            <a:off x="1404938" y="56642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20488" name="Text Box 20"/>
          <p:cNvSpPr txBox="1">
            <a:spLocks noChangeArrowheads="1"/>
          </p:cNvSpPr>
          <p:nvPr/>
        </p:nvSpPr>
        <p:spPr bwMode="auto">
          <a:xfrm>
            <a:off x="1401763" y="51165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3</a:t>
            </a:r>
          </a:p>
        </p:txBody>
      </p:sp>
      <p:sp>
        <p:nvSpPr>
          <p:cNvPr id="20489" name="Text Box 21"/>
          <p:cNvSpPr txBox="1">
            <a:spLocks noChangeArrowheads="1"/>
          </p:cNvSpPr>
          <p:nvPr/>
        </p:nvSpPr>
        <p:spPr bwMode="auto">
          <a:xfrm>
            <a:off x="1398588" y="46021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5</a:t>
            </a:r>
          </a:p>
        </p:txBody>
      </p:sp>
      <p:sp>
        <p:nvSpPr>
          <p:cNvPr id="20490" name="Text Box 22"/>
          <p:cNvSpPr txBox="1">
            <a:spLocks noChangeArrowheads="1"/>
          </p:cNvSpPr>
          <p:nvPr/>
        </p:nvSpPr>
        <p:spPr bwMode="auto">
          <a:xfrm>
            <a:off x="1406525" y="41322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7</a:t>
            </a:r>
          </a:p>
        </p:txBody>
      </p:sp>
      <p:sp>
        <p:nvSpPr>
          <p:cNvPr id="20491" name="Line 23"/>
          <p:cNvSpPr>
            <a:spLocks noChangeShapeType="1"/>
          </p:cNvSpPr>
          <p:nvPr/>
        </p:nvSpPr>
        <p:spPr bwMode="auto">
          <a:xfrm>
            <a:off x="4013200" y="5937250"/>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2" name="Line 24"/>
          <p:cNvSpPr>
            <a:spLocks noChangeShapeType="1"/>
          </p:cNvSpPr>
          <p:nvPr/>
        </p:nvSpPr>
        <p:spPr bwMode="auto">
          <a:xfrm>
            <a:off x="6146800" y="5937250"/>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3" name="Line 25"/>
          <p:cNvSpPr>
            <a:spLocks noChangeShapeType="1"/>
          </p:cNvSpPr>
          <p:nvPr/>
        </p:nvSpPr>
        <p:spPr bwMode="auto">
          <a:xfrm>
            <a:off x="1876425" y="5922963"/>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4" name="Line 26"/>
          <p:cNvSpPr>
            <a:spLocks noChangeShapeType="1"/>
          </p:cNvSpPr>
          <p:nvPr/>
        </p:nvSpPr>
        <p:spPr bwMode="auto">
          <a:xfrm>
            <a:off x="8280400" y="5948363"/>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7" name="Text Box 29"/>
          <p:cNvSpPr txBox="1">
            <a:spLocks noChangeArrowheads="1"/>
          </p:cNvSpPr>
          <p:nvPr/>
        </p:nvSpPr>
        <p:spPr bwMode="auto">
          <a:xfrm>
            <a:off x="4676775" y="6107113"/>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 to 5</a:t>
            </a:r>
          </a:p>
        </p:txBody>
      </p:sp>
      <p:sp>
        <p:nvSpPr>
          <p:cNvPr id="20498" name="Text Box 30"/>
          <p:cNvSpPr txBox="1">
            <a:spLocks noChangeArrowheads="1"/>
          </p:cNvSpPr>
          <p:nvPr/>
        </p:nvSpPr>
        <p:spPr bwMode="auto">
          <a:xfrm>
            <a:off x="6832600" y="6103938"/>
            <a:ext cx="99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 to 16</a:t>
            </a:r>
          </a:p>
        </p:txBody>
      </p:sp>
      <p:sp>
        <p:nvSpPr>
          <p:cNvPr id="20499" name="Text Box 31"/>
          <p:cNvSpPr txBox="1">
            <a:spLocks noChangeArrowheads="1"/>
          </p:cNvSpPr>
          <p:nvPr/>
        </p:nvSpPr>
        <p:spPr bwMode="auto">
          <a:xfrm>
            <a:off x="2306638" y="6103938"/>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-16 to -6</a:t>
            </a:r>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
        <p:nvSpPr>
          <p:cNvPr id="20484" name="Line 4"/>
          <p:cNvSpPr>
            <a:spLocks noChangeShapeType="1"/>
          </p:cNvSpPr>
          <p:nvPr/>
        </p:nvSpPr>
        <p:spPr bwMode="auto">
          <a:xfrm>
            <a:off x="1665288" y="6003925"/>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938433786"/>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Text Box 21"/>
          <p:cNvSpPr txBox="1">
            <a:spLocks noChangeArrowheads="1"/>
          </p:cNvSpPr>
          <p:nvPr/>
        </p:nvSpPr>
        <p:spPr bwMode="auto">
          <a:xfrm>
            <a:off x="1398588" y="4411819"/>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3</a:t>
            </a:r>
            <a:endParaRPr lang="en-US" sz="1800" b="0" dirty="0">
              <a:solidFill>
                <a:schemeClr val="hlink"/>
              </a:solidFill>
              <a:latin typeface="Arial" charset="0"/>
            </a:endParaRPr>
          </a:p>
        </p:txBody>
      </p:sp>
      <p:sp>
        <p:nvSpPr>
          <p:cNvPr id="20482" name="Text Box 2"/>
          <p:cNvSpPr txBox="1">
            <a:spLocks noChangeArrowheads="1"/>
          </p:cNvSpPr>
          <p:nvPr/>
        </p:nvSpPr>
        <p:spPr bwMode="auto">
          <a:xfrm>
            <a:off x="674274" y="1219200"/>
            <a:ext cx="7861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200" b="0" dirty="0" smtClean="0">
                <a:solidFill>
                  <a:schemeClr val="tx1"/>
                </a:solidFill>
                <a:latin typeface="Arial" charset="0"/>
              </a:rPr>
              <a:t>Example</a:t>
            </a:r>
            <a:endParaRPr lang="en-US" sz="3200" b="0" dirty="0">
              <a:solidFill>
                <a:schemeClr val="tx1"/>
              </a:solidFill>
              <a:latin typeface="Arial" charset="0"/>
            </a:endParaRPr>
          </a:p>
        </p:txBody>
      </p:sp>
      <p:sp>
        <p:nvSpPr>
          <p:cNvPr id="20484" name="Line 4"/>
          <p:cNvSpPr>
            <a:spLocks noChangeShapeType="1"/>
          </p:cNvSpPr>
          <p:nvPr/>
        </p:nvSpPr>
        <p:spPr bwMode="auto">
          <a:xfrm>
            <a:off x="1665288" y="5878897"/>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86" name="Text Box 18"/>
          <p:cNvSpPr txBox="1">
            <a:spLocks noChangeArrowheads="1"/>
          </p:cNvSpPr>
          <p:nvPr/>
        </p:nvSpPr>
        <p:spPr bwMode="auto">
          <a:xfrm rot="-5400000">
            <a:off x="-111124" y="4648584"/>
            <a:ext cx="230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20487" name="Text Box 19"/>
          <p:cNvSpPr txBox="1">
            <a:spLocks noChangeArrowheads="1"/>
          </p:cNvSpPr>
          <p:nvPr/>
        </p:nvSpPr>
        <p:spPr bwMode="auto">
          <a:xfrm>
            <a:off x="1404938" y="5473856"/>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20488" name="Text Box 20"/>
          <p:cNvSpPr txBox="1">
            <a:spLocks noChangeArrowheads="1"/>
          </p:cNvSpPr>
          <p:nvPr/>
        </p:nvSpPr>
        <p:spPr bwMode="auto">
          <a:xfrm>
            <a:off x="1401763" y="4926169"/>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2</a:t>
            </a:r>
            <a:endParaRPr lang="en-US" sz="1800" b="0" dirty="0">
              <a:solidFill>
                <a:schemeClr val="hlink"/>
              </a:solidFill>
              <a:latin typeface="Arial" charset="0"/>
            </a:endParaRPr>
          </a:p>
        </p:txBody>
      </p:sp>
      <p:sp>
        <p:nvSpPr>
          <p:cNvPr id="20490" name="Text Box 22"/>
          <p:cNvSpPr txBox="1">
            <a:spLocks noChangeArrowheads="1"/>
          </p:cNvSpPr>
          <p:nvPr/>
        </p:nvSpPr>
        <p:spPr bwMode="auto">
          <a:xfrm>
            <a:off x="1406525" y="3941919"/>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4</a:t>
            </a:r>
            <a:endParaRPr lang="en-US" sz="1800" b="0" dirty="0">
              <a:solidFill>
                <a:schemeClr val="hlink"/>
              </a:solidFill>
              <a:latin typeface="Arial" charset="0"/>
            </a:endParaRPr>
          </a:p>
        </p:txBody>
      </p:sp>
      <p:sp>
        <p:nvSpPr>
          <p:cNvPr id="20491" name="Line 23"/>
          <p:cNvSpPr>
            <a:spLocks noChangeShapeType="1"/>
          </p:cNvSpPr>
          <p:nvPr/>
        </p:nvSpPr>
        <p:spPr bwMode="auto">
          <a:xfrm>
            <a:off x="4013200" y="5746906"/>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2" name="Line 24"/>
          <p:cNvSpPr>
            <a:spLocks noChangeShapeType="1"/>
          </p:cNvSpPr>
          <p:nvPr/>
        </p:nvSpPr>
        <p:spPr bwMode="auto">
          <a:xfrm>
            <a:off x="6146800" y="5746906"/>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3" name="Line 25"/>
          <p:cNvSpPr>
            <a:spLocks noChangeShapeType="1"/>
          </p:cNvSpPr>
          <p:nvPr/>
        </p:nvSpPr>
        <p:spPr bwMode="auto">
          <a:xfrm>
            <a:off x="1876425" y="5732619"/>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4" name="Line 26"/>
          <p:cNvSpPr>
            <a:spLocks noChangeShapeType="1"/>
          </p:cNvSpPr>
          <p:nvPr/>
        </p:nvSpPr>
        <p:spPr bwMode="auto">
          <a:xfrm>
            <a:off x="8280400" y="5741690"/>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7" name="Text Box 29"/>
          <p:cNvSpPr txBox="1">
            <a:spLocks noChangeArrowheads="1"/>
          </p:cNvSpPr>
          <p:nvPr/>
        </p:nvSpPr>
        <p:spPr bwMode="auto">
          <a:xfrm>
            <a:off x="4572000" y="5897127"/>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6 to 10</a:t>
            </a:r>
            <a:endParaRPr lang="en-US" sz="2000" b="0" dirty="0">
              <a:solidFill>
                <a:schemeClr val="tx1"/>
              </a:solidFill>
              <a:latin typeface="Arial" charset="0"/>
            </a:endParaRPr>
          </a:p>
        </p:txBody>
      </p:sp>
      <p:sp>
        <p:nvSpPr>
          <p:cNvPr id="20498" name="Text Box 30"/>
          <p:cNvSpPr txBox="1">
            <a:spLocks noChangeArrowheads="1"/>
          </p:cNvSpPr>
          <p:nvPr/>
        </p:nvSpPr>
        <p:spPr bwMode="auto">
          <a:xfrm>
            <a:off x="6629400" y="5913594"/>
            <a:ext cx="132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11 </a:t>
            </a:r>
            <a:r>
              <a:rPr lang="en-US" sz="2000" b="0" dirty="0">
                <a:solidFill>
                  <a:schemeClr val="tx1"/>
                </a:solidFill>
                <a:latin typeface="Arial" charset="0"/>
              </a:rPr>
              <a:t>to </a:t>
            </a:r>
            <a:r>
              <a:rPr lang="en-US" sz="2000" b="0" dirty="0" smtClean="0">
                <a:solidFill>
                  <a:schemeClr val="tx1"/>
                </a:solidFill>
                <a:latin typeface="Arial" charset="0"/>
              </a:rPr>
              <a:t>15</a:t>
            </a:r>
            <a:endParaRPr lang="en-US" sz="2000" b="0" dirty="0">
              <a:solidFill>
                <a:schemeClr val="tx1"/>
              </a:solidFill>
              <a:latin typeface="Arial" charset="0"/>
            </a:endParaRPr>
          </a:p>
        </p:txBody>
      </p:sp>
      <p:sp>
        <p:nvSpPr>
          <p:cNvPr id="20499" name="Text Box 31"/>
          <p:cNvSpPr txBox="1">
            <a:spLocks noChangeArrowheads="1"/>
          </p:cNvSpPr>
          <p:nvPr/>
        </p:nvSpPr>
        <p:spPr bwMode="auto">
          <a:xfrm>
            <a:off x="2306638" y="5913594"/>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 to 5</a:t>
            </a:r>
            <a:endParaRPr lang="en-US" sz="2000" b="0" dirty="0">
              <a:solidFill>
                <a:schemeClr val="tx1"/>
              </a:solidFill>
              <a:latin typeface="Arial" charset="0"/>
            </a:endParaRPr>
          </a:p>
        </p:txBody>
      </p:sp>
      <p:sp>
        <p:nvSpPr>
          <p:cNvPr id="3" name="TextBox 2"/>
          <p:cNvSpPr txBox="1"/>
          <p:nvPr/>
        </p:nvSpPr>
        <p:spPr>
          <a:xfrm>
            <a:off x="2029133" y="1999256"/>
            <a:ext cx="5380523" cy="646331"/>
          </a:xfrm>
          <a:prstGeom prst="rect">
            <a:avLst/>
          </a:prstGeom>
          <a:noFill/>
        </p:spPr>
        <p:txBody>
          <a:bodyPr wrap="square" rtlCol="0">
            <a:spAutoFit/>
          </a:bodyPr>
          <a:lstStyle/>
          <a:p>
            <a:r>
              <a:rPr lang="en-US" sz="3600" dirty="0" smtClean="0">
                <a:solidFill>
                  <a:srgbClr val="C00000"/>
                </a:solidFill>
              </a:rPr>
              <a:t>1, 7, 15, 4, 8, 8, 5, 12, 10</a:t>
            </a:r>
            <a:endParaRPr lang="en-US" sz="3600" dirty="0">
              <a:solidFill>
                <a:srgbClr val="C00000"/>
              </a:solidFill>
            </a:endParaRPr>
          </a:p>
        </p:txBody>
      </p:sp>
      <p:sp>
        <p:nvSpPr>
          <p:cNvPr id="4" name="TextBox 3"/>
          <p:cNvSpPr txBox="1"/>
          <p:nvPr/>
        </p:nvSpPr>
        <p:spPr>
          <a:xfrm>
            <a:off x="5242031" y="3019737"/>
            <a:ext cx="1601533" cy="646331"/>
          </a:xfrm>
          <a:prstGeom prst="rect">
            <a:avLst/>
          </a:prstGeom>
          <a:noFill/>
        </p:spPr>
        <p:txBody>
          <a:bodyPr wrap="square" rtlCol="0">
            <a:spAutoFit/>
          </a:bodyPr>
          <a:lstStyle/>
          <a:p>
            <a:r>
              <a:rPr lang="en-US" sz="3600" dirty="0" smtClean="0">
                <a:solidFill>
                  <a:srgbClr val="C00000"/>
                </a:solidFill>
              </a:rPr>
              <a:t>12,15</a:t>
            </a:r>
            <a:endParaRPr lang="en-US" sz="3600" dirty="0">
              <a:solidFill>
                <a:srgbClr val="C00000"/>
              </a:solidFill>
            </a:endParaRPr>
          </a:p>
        </p:txBody>
      </p:sp>
      <p:sp>
        <p:nvSpPr>
          <p:cNvPr id="6" name="TextBox 5"/>
          <p:cNvSpPr txBox="1"/>
          <p:nvPr/>
        </p:nvSpPr>
        <p:spPr>
          <a:xfrm>
            <a:off x="1268848" y="3035182"/>
            <a:ext cx="1798637" cy="646331"/>
          </a:xfrm>
          <a:prstGeom prst="rect">
            <a:avLst/>
          </a:prstGeom>
          <a:noFill/>
        </p:spPr>
        <p:txBody>
          <a:bodyPr wrap="square" rtlCol="0">
            <a:spAutoFit/>
          </a:bodyPr>
          <a:lstStyle/>
          <a:p>
            <a:r>
              <a:rPr lang="en-US" sz="2800" dirty="0">
                <a:solidFill>
                  <a:srgbClr val="C00000"/>
                </a:solidFill>
              </a:rPr>
              <a:t> </a:t>
            </a:r>
            <a:r>
              <a:rPr lang="en-US" sz="3600" dirty="0" smtClean="0">
                <a:solidFill>
                  <a:srgbClr val="C00000"/>
                </a:solidFill>
              </a:rPr>
              <a:t>1, 4, 5,</a:t>
            </a:r>
            <a:endParaRPr lang="en-US" sz="3600" dirty="0"/>
          </a:p>
        </p:txBody>
      </p:sp>
      <p:sp>
        <p:nvSpPr>
          <p:cNvPr id="25" name="TextBox 24"/>
          <p:cNvSpPr txBox="1"/>
          <p:nvPr/>
        </p:nvSpPr>
        <p:spPr>
          <a:xfrm>
            <a:off x="2882900" y="3035182"/>
            <a:ext cx="2679700" cy="646331"/>
          </a:xfrm>
          <a:prstGeom prst="rect">
            <a:avLst/>
          </a:prstGeom>
          <a:noFill/>
        </p:spPr>
        <p:txBody>
          <a:bodyPr wrap="square" rtlCol="0">
            <a:spAutoFit/>
          </a:bodyPr>
          <a:lstStyle/>
          <a:p>
            <a:r>
              <a:rPr lang="en-US" sz="2800" dirty="0">
                <a:solidFill>
                  <a:srgbClr val="C00000"/>
                </a:solidFill>
              </a:rPr>
              <a:t> </a:t>
            </a:r>
            <a:r>
              <a:rPr lang="en-US" sz="3600" dirty="0" smtClean="0">
                <a:solidFill>
                  <a:srgbClr val="C00000"/>
                </a:solidFill>
              </a:rPr>
              <a:t>7, 8, 8, 10,</a:t>
            </a:r>
            <a:endParaRPr lang="en-US" sz="3600" dirty="0"/>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
        <p:nvSpPr>
          <p:cNvPr id="5" name="TextBox 4"/>
          <p:cNvSpPr txBox="1"/>
          <p:nvPr/>
        </p:nvSpPr>
        <p:spPr>
          <a:xfrm>
            <a:off x="1193002" y="6297237"/>
            <a:ext cx="760285" cy="461665"/>
          </a:xfrm>
          <a:prstGeom prst="rect">
            <a:avLst/>
          </a:prstGeom>
          <a:noFill/>
        </p:spPr>
        <p:txBody>
          <a:bodyPr wrap="square" rtlCol="0">
            <a:spAutoFit/>
          </a:bodyPr>
          <a:lstStyle/>
          <a:p>
            <a:r>
              <a:rPr lang="en-US" sz="2400" b="1" dirty="0" smtClean="0">
                <a:solidFill>
                  <a:srgbClr val="C00000"/>
                </a:solidFill>
              </a:rPr>
              <a:t>0.5</a:t>
            </a:r>
            <a:endParaRPr lang="en-US" sz="2400" b="1" dirty="0">
              <a:solidFill>
                <a:srgbClr val="C00000"/>
              </a:solidFill>
            </a:endParaRPr>
          </a:p>
        </p:txBody>
      </p:sp>
      <p:cxnSp>
        <p:nvCxnSpPr>
          <p:cNvPr id="8" name="Straight Arrow Connector 7"/>
          <p:cNvCxnSpPr/>
          <p:nvPr/>
        </p:nvCxnSpPr>
        <p:spPr>
          <a:xfrm flipV="1">
            <a:off x="1665288" y="5913594"/>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68545" y="6313704"/>
            <a:ext cx="760285" cy="461665"/>
          </a:xfrm>
          <a:prstGeom prst="rect">
            <a:avLst/>
          </a:prstGeom>
          <a:noFill/>
        </p:spPr>
        <p:txBody>
          <a:bodyPr wrap="square" rtlCol="0">
            <a:spAutoFit/>
          </a:bodyPr>
          <a:lstStyle/>
          <a:p>
            <a:r>
              <a:rPr lang="en-US" sz="2400" b="1" dirty="0">
                <a:solidFill>
                  <a:srgbClr val="C00000"/>
                </a:solidFill>
              </a:rPr>
              <a:t>5</a:t>
            </a:r>
            <a:r>
              <a:rPr lang="en-US" sz="2400" b="1" dirty="0" smtClean="0">
                <a:solidFill>
                  <a:srgbClr val="C00000"/>
                </a:solidFill>
              </a:rPr>
              <a:t>.5</a:t>
            </a:r>
            <a:endParaRPr lang="en-US" sz="2400" b="1" dirty="0">
              <a:solidFill>
                <a:srgbClr val="C00000"/>
              </a:solidFill>
            </a:endParaRPr>
          </a:p>
        </p:txBody>
      </p:sp>
      <p:cxnSp>
        <p:nvCxnSpPr>
          <p:cNvPr id="27" name="Straight Arrow Connector 26"/>
          <p:cNvCxnSpPr/>
          <p:nvPr/>
        </p:nvCxnSpPr>
        <p:spPr>
          <a:xfrm flipV="1">
            <a:off x="3740831" y="5930061"/>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13031" y="6301691"/>
            <a:ext cx="955112" cy="461665"/>
          </a:xfrm>
          <a:prstGeom prst="rect">
            <a:avLst/>
          </a:prstGeom>
          <a:noFill/>
        </p:spPr>
        <p:txBody>
          <a:bodyPr wrap="square" rtlCol="0">
            <a:spAutoFit/>
          </a:bodyPr>
          <a:lstStyle/>
          <a:p>
            <a:r>
              <a:rPr lang="en-US" sz="2400" b="1" dirty="0" smtClean="0">
                <a:solidFill>
                  <a:srgbClr val="C00000"/>
                </a:solidFill>
              </a:rPr>
              <a:t>10.5</a:t>
            </a:r>
            <a:endParaRPr lang="en-US" sz="2400" b="1" dirty="0">
              <a:solidFill>
                <a:srgbClr val="C00000"/>
              </a:solidFill>
            </a:endParaRPr>
          </a:p>
        </p:txBody>
      </p:sp>
      <p:cxnSp>
        <p:nvCxnSpPr>
          <p:cNvPr id="29" name="Straight Arrow Connector 28"/>
          <p:cNvCxnSpPr/>
          <p:nvPr/>
        </p:nvCxnSpPr>
        <p:spPr>
          <a:xfrm flipV="1">
            <a:off x="5885317" y="5918048"/>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580462" y="6335325"/>
            <a:ext cx="955112" cy="461665"/>
          </a:xfrm>
          <a:prstGeom prst="rect">
            <a:avLst/>
          </a:prstGeom>
          <a:noFill/>
        </p:spPr>
        <p:txBody>
          <a:bodyPr wrap="square" rtlCol="0">
            <a:spAutoFit/>
          </a:bodyPr>
          <a:lstStyle/>
          <a:p>
            <a:r>
              <a:rPr lang="en-US" sz="2400" b="1" dirty="0" smtClean="0">
                <a:solidFill>
                  <a:srgbClr val="C00000"/>
                </a:solidFill>
              </a:rPr>
              <a:t>15.5</a:t>
            </a:r>
            <a:endParaRPr lang="en-US" sz="2400" b="1" dirty="0">
              <a:solidFill>
                <a:srgbClr val="C00000"/>
              </a:solidFill>
            </a:endParaRPr>
          </a:p>
        </p:txBody>
      </p:sp>
      <p:cxnSp>
        <p:nvCxnSpPr>
          <p:cNvPr id="31" name="Straight Arrow Connector 30"/>
          <p:cNvCxnSpPr/>
          <p:nvPr/>
        </p:nvCxnSpPr>
        <p:spPr>
          <a:xfrm flipV="1">
            <a:off x="8052748" y="5951682"/>
            <a:ext cx="211137" cy="38364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16200000">
            <a:off x="2729708" y="4256243"/>
            <a:ext cx="430212" cy="2136776"/>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e 31"/>
          <p:cNvSpPr/>
          <p:nvPr/>
        </p:nvSpPr>
        <p:spPr>
          <a:xfrm rot="16200000">
            <a:off x="4860132" y="4228617"/>
            <a:ext cx="430212" cy="2136776"/>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e 32"/>
          <p:cNvSpPr/>
          <p:nvPr/>
        </p:nvSpPr>
        <p:spPr>
          <a:xfrm rot="16200000">
            <a:off x="6980391" y="4224493"/>
            <a:ext cx="430212" cy="2136776"/>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029133" y="4595175"/>
            <a:ext cx="1711698" cy="400110"/>
          </a:xfrm>
          <a:prstGeom prst="rect">
            <a:avLst/>
          </a:prstGeom>
          <a:noFill/>
        </p:spPr>
        <p:txBody>
          <a:bodyPr wrap="square" rtlCol="0">
            <a:spAutoFit/>
          </a:bodyPr>
          <a:lstStyle/>
          <a:p>
            <a:r>
              <a:rPr lang="en-US" sz="2000" b="1" dirty="0">
                <a:solidFill>
                  <a:srgbClr val="C00000"/>
                </a:solidFill>
              </a:rPr>
              <a:t>0.5 &lt; x ≤ 5.5 </a:t>
            </a:r>
          </a:p>
        </p:txBody>
      </p:sp>
      <p:sp>
        <p:nvSpPr>
          <p:cNvPr id="36" name="TextBox 35"/>
          <p:cNvSpPr txBox="1"/>
          <p:nvPr/>
        </p:nvSpPr>
        <p:spPr>
          <a:xfrm>
            <a:off x="4279186" y="4595175"/>
            <a:ext cx="1817267" cy="400110"/>
          </a:xfrm>
          <a:prstGeom prst="rect">
            <a:avLst/>
          </a:prstGeom>
          <a:noFill/>
        </p:spPr>
        <p:txBody>
          <a:bodyPr wrap="square" rtlCol="0">
            <a:spAutoFit/>
          </a:bodyPr>
          <a:lstStyle/>
          <a:p>
            <a:r>
              <a:rPr lang="en-US" sz="2000" b="1" dirty="0" smtClean="0">
                <a:solidFill>
                  <a:srgbClr val="C00000"/>
                </a:solidFill>
              </a:rPr>
              <a:t>5.5 </a:t>
            </a:r>
            <a:r>
              <a:rPr lang="en-US" sz="2000" b="1" dirty="0">
                <a:solidFill>
                  <a:srgbClr val="C00000"/>
                </a:solidFill>
              </a:rPr>
              <a:t>&lt; x ≤ </a:t>
            </a:r>
            <a:r>
              <a:rPr lang="en-US" sz="2000" b="1" dirty="0" smtClean="0">
                <a:solidFill>
                  <a:srgbClr val="C00000"/>
                </a:solidFill>
              </a:rPr>
              <a:t>10.5 </a:t>
            </a:r>
            <a:endParaRPr lang="en-US" sz="2000" b="1" dirty="0">
              <a:solidFill>
                <a:srgbClr val="C00000"/>
              </a:solidFill>
            </a:endParaRPr>
          </a:p>
        </p:txBody>
      </p:sp>
      <p:sp>
        <p:nvSpPr>
          <p:cNvPr id="37" name="TextBox 36"/>
          <p:cNvSpPr txBox="1"/>
          <p:nvPr/>
        </p:nvSpPr>
        <p:spPr>
          <a:xfrm>
            <a:off x="6238002" y="4591135"/>
            <a:ext cx="2051237" cy="400110"/>
          </a:xfrm>
          <a:prstGeom prst="rect">
            <a:avLst/>
          </a:prstGeom>
          <a:noFill/>
        </p:spPr>
        <p:txBody>
          <a:bodyPr wrap="square" rtlCol="0">
            <a:spAutoFit/>
          </a:bodyPr>
          <a:lstStyle/>
          <a:p>
            <a:r>
              <a:rPr lang="en-US" sz="2000" b="1" dirty="0" smtClean="0">
                <a:solidFill>
                  <a:srgbClr val="C00000"/>
                </a:solidFill>
              </a:rPr>
              <a:t>10.5 </a:t>
            </a:r>
            <a:r>
              <a:rPr lang="en-US" sz="2000" b="1" dirty="0">
                <a:solidFill>
                  <a:srgbClr val="C00000"/>
                </a:solidFill>
              </a:rPr>
              <a:t>&lt; x ≤ </a:t>
            </a:r>
            <a:r>
              <a:rPr lang="en-US" sz="2000" b="1" dirty="0" smtClean="0">
                <a:solidFill>
                  <a:srgbClr val="C00000"/>
                </a:solidFill>
              </a:rPr>
              <a:t>15.5 </a:t>
            </a:r>
            <a:endParaRPr lang="en-US" sz="2000" b="1" dirty="0">
              <a:solidFill>
                <a:srgbClr val="C00000"/>
              </a:solidFill>
            </a:endParaRPr>
          </a:p>
        </p:txBody>
      </p:sp>
    </p:spTree>
    <p:extLst>
      <p:ext uri="{BB962C8B-B14F-4D97-AF65-F5344CB8AC3E}">
        <p14:creationId xmlns:p14="http://schemas.microsoft.com/office/powerpoint/2010/main" val="69699273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49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49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49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49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1000"/>
                                  </p:stCondLst>
                                  <p:childTnLst>
                                    <p:set>
                                      <p:cBhvr>
                                        <p:cTn id="22" dur="1" fill="hold">
                                          <p:stCondLst>
                                            <p:cond delay="0"/>
                                          </p:stCondLst>
                                        </p:cTn>
                                        <p:tgtEl>
                                          <p:spTgt spid="20499"/>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1000"/>
                                  </p:stCondLst>
                                  <p:childTnLst>
                                    <p:set>
                                      <p:cBhvr>
                                        <p:cTn id="25" dur="1" fill="hold">
                                          <p:stCondLst>
                                            <p:cond delay="0"/>
                                          </p:stCondLst>
                                        </p:cTn>
                                        <p:tgtEl>
                                          <p:spTgt spid="20497"/>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1000"/>
                                  </p:stCondLst>
                                  <p:childTnLst>
                                    <p:set>
                                      <p:cBhvr>
                                        <p:cTn id="28" dur="1" fill="hold">
                                          <p:stCondLst>
                                            <p:cond delay="0"/>
                                          </p:stCondLst>
                                        </p:cTn>
                                        <p:tgtEl>
                                          <p:spTgt spid="20498"/>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20486"/>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grpId="0" nodeType="afterEffect">
                                  <p:stCondLst>
                                    <p:cond delay="500"/>
                                  </p:stCondLst>
                                  <p:childTnLst>
                                    <p:set>
                                      <p:cBhvr>
                                        <p:cTn id="34" dur="1" fill="hold">
                                          <p:stCondLst>
                                            <p:cond delay="0"/>
                                          </p:stCondLst>
                                        </p:cTn>
                                        <p:tgtEl>
                                          <p:spTgt spid="20487"/>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500"/>
                                  </p:stCondLst>
                                  <p:childTnLst>
                                    <p:set>
                                      <p:cBhvr>
                                        <p:cTn id="37" dur="1" fill="hold">
                                          <p:stCondLst>
                                            <p:cond delay="0"/>
                                          </p:stCondLst>
                                        </p:cTn>
                                        <p:tgtEl>
                                          <p:spTgt spid="20488"/>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grpId="0" nodeType="afterEffect">
                                  <p:stCondLst>
                                    <p:cond delay="500"/>
                                  </p:stCondLst>
                                  <p:childTnLst>
                                    <p:set>
                                      <p:cBhvr>
                                        <p:cTn id="40" dur="1" fill="hold">
                                          <p:stCondLst>
                                            <p:cond delay="0"/>
                                          </p:stCondLst>
                                        </p:cTn>
                                        <p:tgtEl>
                                          <p:spTgt spid="20489"/>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500"/>
                                  </p:stCondLst>
                                  <p:childTnLst>
                                    <p:set>
                                      <p:cBhvr>
                                        <p:cTn id="43" dur="1" fill="hold">
                                          <p:stCondLst>
                                            <p:cond delay="0"/>
                                          </p:stCondLst>
                                        </p:cTn>
                                        <p:tgtEl>
                                          <p:spTgt spid="2049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ppt_x"/>
                                          </p:val>
                                        </p:tav>
                                        <p:tav tm="100000">
                                          <p:val>
                                            <p:strVal val="#ppt_x"/>
                                          </p:val>
                                        </p:tav>
                                      </p:tavLst>
                                    </p:anim>
                                    <p:anim calcmode="lin" valueType="num">
                                      <p:cBhvr additive="base">
                                        <p:cTn id="61" dur="500" fill="hold"/>
                                        <p:tgtEl>
                                          <p:spTgt spid="27"/>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par>
                          <p:cTn id="66" fill="hold">
                            <p:stCondLst>
                              <p:cond delay="1000"/>
                            </p:stCondLst>
                            <p:childTnLst>
                              <p:par>
                                <p:cTn id="67" presetID="2" presetClass="entr" presetSubtype="4"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500"/>
                                        <p:tgtEl>
                                          <p:spTgt spid="5"/>
                                        </p:tgtEl>
                                      </p:cBhvr>
                                    </p:animEffect>
                                    <p:set>
                                      <p:cBhvr>
                                        <p:cTn id="83" dur="1" fill="hold">
                                          <p:stCondLst>
                                            <p:cond delay="499"/>
                                          </p:stCondLst>
                                        </p:cTn>
                                        <p:tgtEl>
                                          <p:spTgt spid="5"/>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par>
                          <p:cTn id="87" fill="hold">
                            <p:stCondLst>
                              <p:cond delay="500"/>
                            </p:stCondLst>
                            <p:childTnLst>
                              <p:par>
                                <p:cTn id="88" presetID="2" presetClass="entr" presetSubtype="4"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additive="base">
                                        <p:cTn id="90" dur="500" fill="hold"/>
                                        <p:tgtEl>
                                          <p:spTgt spid="32"/>
                                        </p:tgtEl>
                                        <p:attrNameLst>
                                          <p:attrName>ppt_x</p:attrName>
                                        </p:attrNameLst>
                                      </p:cBhvr>
                                      <p:tavLst>
                                        <p:tav tm="0">
                                          <p:val>
                                            <p:strVal val="#ppt_x"/>
                                          </p:val>
                                        </p:tav>
                                        <p:tav tm="100000">
                                          <p:val>
                                            <p:strVal val="#ppt_x"/>
                                          </p:val>
                                        </p:tav>
                                      </p:tavLst>
                                    </p:anim>
                                    <p:anim calcmode="lin" valueType="num">
                                      <p:cBhvr additive="base">
                                        <p:cTn id="91" dur="500" fill="hold"/>
                                        <p:tgtEl>
                                          <p:spTgt spid="32"/>
                                        </p:tgtEl>
                                        <p:attrNameLst>
                                          <p:attrName>ppt_y</p:attrName>
                                        </p:attrNameLst>
                                      </p:cBhvr>
                                      <p:tavLst>
                                        <p:tav tm="0">
                                          <p:val>
                                            <p:strVal val="1+#ppt_h/2"/>
                                          </p:val>
                                        </p:tav>
                                        <p:tav tm="100000">
                                          <p:val>
                                            <p:strVal val="#ppt_y"/>
                                          </p:val>
                                        </p:tav>
                                      </p:tavLst>
                                    </p:anim>
                                  </p:childTnLst>
                                </p:cTn>
                              </p:par>
                            </p:childTnLst>
                          </p:cTn>
                        </p:par>
                        <p:par>
                          <p:cTn id="92" fill="hold">
                            <p:stCondLst>
                              <p:cond delay="1000"/>
                            </p:stCondLst>
                            <p:childTnLst>
                              <p:par>
                                <p:cTn id="93" presetID="2" presetClass="entr" presetSubtype="4"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ppt_x"/>
                                          </p:val>
                                        </p:tav>
                                        <p:tav tm="100000">
                                          <p:val>
                                            <p:strVal val="#ppt_x"/>
                                          </p:val>
                                        </p:tav>
                                      </p:tavLst>
                                    </p:anim>
                                    <p:anim calcmode="lin" valueType="num">
                                      <p:cBhvr additive="base">
                                        <p:cTn id="9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additive="base">
                                        <p:cTn id="105" dur="500" fill="hold"/>
                                        <p:tgtEl>
                                          <p:spTgt spid="30"/>
                                        </p:tgtEl>
                                        <p:attrNameLst>
                                          <p:attrName>ppt_x</p:attrName>
                                        </p:attrNameLst>
                                      </p:cBhvr>
                                      <p:tavLst>
                                        <p:tav tm="0">
                                          <p:val>
                                            <p:strVal val="#ppt_x"/>
                                          </p:val>
                                        </p:tav>
                                        <p:tav tm="100000">
                                          <p:val>
                                            <p:strVal val="#ppt_x"/>
                                          </p:val>
                                        </p:tav>
                                      </p:tavLst>
                                    </p:anim>
                                    <p:anim calcmode="lin" valueType="num">
                                      <p:cBhvr additive="base">
                                        <p:cTn id="106" dur="500" fill="hold"/>
                                        <p:tgtEl>
                                          <p:spTgt spid="30"/>
                                        </p:tgtEl>
                                        <p:attrNameLst>
                                          <p:attrName>ppt_y</p:attrName>
                                        </p:attrNameLst>
                                      </p:cBhvr>
                                      <p:tavLst>
                                        <p:tav tm="0">
                                          <p:val>
                                            <p:strVal val="1+#ppt_h/2"/>
                                          </p:val>
                                        </p:tav>
                                        <p:tav tm="100000">
                                          <p:val>
                                            <p:strVal val="#ppt_y"/>
                                          </p:val>
                                        </p:tav>
                                      </p:tavLst>
                                    </p:anim>
                                  </p:childTnLst>
                                </p:cTn>
                              </p:par>
                            </p:childTnLst>
                          </p:cTn>
                        </p:par>
                        <p:par>
                          <p:cTn id="107" fill="hold">
                            <p:stCondLst>
                              <p:cond delay="500"/>
                            </p:stCondLst>
                            <p:childTnLst>
                              <p:par>
                                <p:cTn id="108" presetID="2" presetClass="entr" presetSubtype="4"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additive="base">
                                        <p:cTn id="110" dur="500" fill="hold"/>
                                        <p:tgtEl>
                                          <p:spTgt spid="33"/>
                                        </p:tgtEl>
                                        <p:attrNameLst>
                                          <p:attrName>ppt_x</p:attrName>
                                        </p:attrNameLst>
                                      </p:cBhvr>
                                      <p:tavLst>
                                        <p:tav tm="0">
                                          <p:val>
                                            <p:strVal val="#ppt_x"/>
                                          </p:val>
                                        </p:tav>
                                        <p:tav tm="100000">
                                          <p:val>
                                            <p:strVal val="#ppt_x"/>
                                          </p:val>
                                        </p:tav>
                                      </p:tavLst>
                                    </p:anim>
                                    <p:anim calcmode="lin" valueType="num">
                                      <p:cBhvr additive="base">
                                        <p:cTn id="111" dur="500" fill="hold"/>
                                        <p:tgtEl>
                                          <p:spTgt spid="33"/>
                                        </p:tgtEl>
                                        <p:attrNameLst>
                                          <p:attrName>ppt_y</p:attrName>
                                        </p:attrNameLst>
                                      </p:cBhvr>
                                      <p:tavLst>
                                        <p:tav tm="0">
                                          <p:val>
                                            <p:strVal val="1+#ppt_h/2"/>
                                          </p:val>
                                        </p:tav>
                                        <p:tav tm="100000">
                                          <p:val>
                                            <p:strVal val="#ppt_y"/>
                                          </p:val>
                                        </p:tav>
                                      </p:tavLst>
                                    </p:anim>
                                  </p:childTnLst>
                                </p:cTn>
                              </p:par>
                            </p:childTnLst>
                          </p:cTn>
                        </p:par>
                        <p:par>
                          <p:cTn id="112" fill="hold">
                            <p:stCondLst>
                              <p:cond delay="1000"/>
                            </p:stCondLst>
                            <p:childTnLst>
                              <p:par>
                                <p:cTn id="113" presetID="2" presetClass="entr" presetSubtype="4"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additive="base">
                                        <p:cTn id="115" dur="500" fill="hold"/>
                                        <p:tgtEl>
                                          <p:spTgt spid="37"/>
                                        </p:tgtEl>
                                        <p:attrNameLst>
                                          <p:attrName>ppt_x</p:attrName>
                                        </p:attrNameLst>
                                      </p:cBhvr>
                                      <p:tavLst>
                                        <p:tav tm="0">
                                          <p:val>
                                            <p:strVal val="#ppt_x"/>
                                          </p:val>
                                        </p:tav>
                                        <p:tav tm="100000">
                                          <p:val>
                                            <p:strVal val="#ppt_x"/>
                                          </p:val>
                                        </p:tav>
                                      </p:tavLst>
                                    </p:anim>
                                    <p:anim calcmode="lin" valueType="num">
                                      <p:cBhvr additive="base">
                                        <p:cTn id="116" dur="500" fill="hold"/>
                                        <p:tgtEl>
                                          <p:spTgt spid="37"/>
                                        </p:tgtEl>
                                        <p:attrNameLst>
                                          <p:attrName>ppt_y</p:attrName>
                                        </p:attrNameLst>
                                      </p:cBhvr>
                                      <p:tavLst>
                                        <p:tav tm="0">
                                          <p:val>
                                            <p:strVal val="1+#ppt_h/2"/>
                                          </p:val>
                                        </p:tav>
                                        <p:tav tm="100000">
                                          <p:val>
                                            <p:strVal val="#ppt_y"/>
                                          </p:val>
                                        </p:tav>
                                      </p:tavLst>
                                    </p:anim>
                                  </p:childTnLst>
                                </p:cTn>
                              </p:par>
                            </p:childTnLst>
                          </p:cTn>
                        </p:par>
                        <p:par>
                          <p:cTn id="117" fill="hold">
                            <p:stCondLst>
                              <p:cond delay="1500"/>
                            </p:stCondLst>
                            <p:childTnLst>
                              <p:par>
                                <p:cTn id="118" presetID="10" presetClass="exit" presetSubtype="0" fill="hold" grpId="1" nodeType="afterEffect">
                                  <p:stCondLst>
                                    <p:cond delay="0"/>
                                  </p:stCondLst>
                                  <p:childTnLst>
                                    <p:animEffect transition="out" filter="fade">
                                      <p:cBhvr>
                                        <p:cTn id="119" dur="500"/>
                                        <p:tgtEl>
                                          <p:spTgt spid="26"/>
                                        </p:tgtEl>
                                      </p:cBhvr>
                                    </p:animEffect>
                                    <p:set>
                                      <p:cBhvr>
                                        <p:cTn id="120" dur="1" fill="hold">
                                          <p:stCondLst>
                                            <p:cond delay="499"/>
                                          </p:stCondLst>
                                        </p:cTn>
                                        <p:tgtEl>
                                          <p:spTgt spid="26"/>
                                        </p:tgtEl>
                                        <p:attrNameLst>
                                          <p:attrName>style.visibility</p:attrName>
                                        </p:attrNameLst>
                                      </p:cBhvr>
                                      <p:to>
                                        <p:strVal val="hidden"/>
                                      </p:to>
                                    </p:set>
                                  </p:childTnLst>
                                </p:cTn>
                              </p:par>
                            </p:childTnLst>
                          </p:cTn>
                        </p:par>
                        <p:par>
                          <p:cTn id="121" fill="hold">
                            <p:stCondLst>
                              <p:cond delay="2000"/>
                            </p:stCondLst>
                            <p:childTnLst>
                              <p:par>
                                <p:cTn id="122" presetID="10" presetClass="exit" presetSubtype="0" fill="hold" nodeType="afterEffect">
                                  <p:stCondLst>
                                    <p:cond delay="0"/>
                                  </p:stCondLst>
                                  <p:childTnLst>
                                    <p:animEffect transition="out" filter="fade">
                                      <p:cBhvr>
                                        <p:cTn id="123" dur="500"/>
                                        <p:tgtEl>
                                          <p:spTgt spid="27"/>
                                        </p:tgtEl>
                                      </p:cBhvr>
                                    </p:animEffect>
                                    <p:set>
                                      <p:cBhvr>
                                        <p:cTn id="124" dur="1" fill="hold">
                                          <p:stCondLst>
                                            <p:cond delay="499"/>
                                          </p:stCondLst>
                                        </p:cTn>
                                        <p:tgtEl>
                                          <p:spTgt spid="27"/>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2"/>
                                        </p:tgtEl>
                                      </p:cBhvr>
                                    </p:animEffect>
                                    <p:set>
                                      <p:cBhvr>
                                        <p:cTn id="132" dur="1" fill="hold">
                                          <p:stCondLst>
                                            <p:cond delay="499"/>
                                          </p:stCondLst>
                                        </p:cTn>
                                        <p:tgtEl>
                                          <p:spTgt spid="12"/>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32"/>
                                        </p:tgtEl>
                                      </p:cBhvr>
                                    </p:animEffect>
                                    <p:set>
                                      <p:cBhvr>
                                        <p:cTn id="135" dur="1" fill="hold">
                                          <p:stCondLst>
                                            <p:cond delay="499"/>
                                          </p:stCondLst>
                                        </p:cTn>
                                        <p:tgtEl>
                                          <p:spTgt spid="3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36"/>
                                        </p:tgtEl>
                                      </p:cBhvr>
                                    </p:animEffect>
                                    <p:set>
                                      <p:cBhvr>
                                        <p:cTn id="138" dur="1" fill="hold">
                                          <p:stCondLst>
                                            <p:cond delay="499"/>
                                          </p:stCondLst>
                                        </p:cTn>
                                        <p:tgtEl>
                                          <p:spTgt spid="3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33"/>
                                        </p:tgtEl>
                                      </p:cBhvr>
                                    </p:animEffect>
                                    <p:set>
                                      <p:cBhvr>
                                        <p:cTn id="141" dur="1" fill="hold">
                                          <p:stCondLst>
                                            <p:cond delay="499"/>
                                          </p:stCondLst>
                                        </p:cTn>
                                        <p:tgtEl>
                                          <p:spTgt spid="3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37"/>
                                        </p:tgtEl>
                                      </p:cBhvr>
                                    </p:animEffect>
                                    <p:set>
                                      <p:cBhvr>
                                        <p:cTn id="144" dur="1" fill="hold">
                                          <p:stCondLst>
                                            <p:cond delay="499"/>
                                          </p:stCondLst>
                                        </p:cTn>
                                        <p:tgtEl>
                                          <p:spTgt spid="37"/>
                                        </p:tgtEl>
                                        <p:attrNameLst>
                                          <p:attrName>style.visibility</p:attrName>
                                        </p:attrNameLst>
                                      </p:cBhvr>
                                      <p:to>
                                        <p:strVal val="hidden"/>
                                      </p:to>
                                    </p:set>
                                  </p:childTnLst>
                                </p:cTn>
                              </p:par>
                            </p:childTnLst>
                          </p:cTn>
                        </p:par>
                        <p:par>
                          <p:cTn id="145" fill="hold">
                            <p:stCondLst>
                              <p:cond delay="500"/>
                            </p:stCondLst>
                            <p:childTnLst>
                              <p:par>
                                <p:cTn id="146" presetID="10" presetClass="exit" presetSubtype="0" fill="hold" nodeType="afterEffect">
                                  <p:stCondLst>
                                    <p:cond delay="0"/>
                                  </p:stCondLst>
                                  <p:childTnLst>
                                    <p:animEffect transition="out" filter="fade">
                                      <p:cBhvr>
                                        <p:cTn id="147" dur="500"/>
                                        <p:tgtEl>
                                          <p:spTgt spid="29"/>
                                        </p:tgtEl>
                                      </p:cBhvr>
                                    </p:animEffect>
                                    <p:set>
                                      <p:cBhvr>
                                        <p:cTn id="148" dur="1" fill="hold">
                                          <p:stCondLst>
                                            <p:cond delay="499"/>
                                          </p:stCondLst>
                                        </p:cTn>
                                        <p:tgtEl>
                                          <p:spTgt spid="29"/>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8"/>
                                        </p:tgtEl>
                                      </p:cBhvr>
                                    </p:animEffect>
                                    <p:set>
                                      <p:cBhvr>
                                        <p:cTn id="151" dur="1" fill="hold">
                                          <p:stCondLst>
                                            <p:cond delay="499"/>
                                          </p:stCondLst>
                                        </p:cTn>
                                        <p:tgtEl>
                                          <p:spTgt spid="28"/>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30"/>
                                        </p:tgtEl>
                                      </p:cBhvr>
                                    </p:animEffect>
                                    <p:set>
                                      <p:cBhvr>
                                        <p:cTn id="154" dur="1" fill="hold">
                                          <p:stCondLst>
                                            <p:cond delay="499"/>
                                          </p:stCondLst>
                                        </p:cTn>
                                        <p:tgtEl>
                                          <p:spTgt spid="30"/>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31"/>
                                        </p:tgtEl>
                                      </p:cBhvr>
                                    </p:animEffect>
                                    <p:set>
                                      <p:cBhvr>
                                        <p:cTn id="157" dur="1" fill="hold">
                                          <p:stCondLst>
                                            <p:cond delay="499"/>
                                          </p:stCondLst>
                                        </p:cTn>
                                        <p:tgtEl>
                                          <p:spTgt spid="31"/>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3"/>
                                        </p:tgtEl>
                                      </p:cBhvr>
                                    </p:animEffect>
                                    <p:set>
                                      <p:cBhvr>
                                        <p:cTn id="160" dur="1" fill="hold">
                                          <p:stCondLst>
                                            <p:cond delay="499"/>
                                          </p:stCondLst>
                                        </p:cTn>
                                        <p:tgtEl>
                                          <p:spTgt spid="3"/>
                                        </p:tgtEl>
                                        <p:attrNameLst>
                                          <p:attrName>style.visibility</p:attrName>
                                        </p:attrNameLst>
                                      </p:cBhvr>
                                      <p:to>
                                        <p:strVal val="hidden"/>
                                      </p:to>
                                    </p:set>
                                  </p:childTnLst>
                                </p:cTn>
                              </p:par>
                            </p:childTnLst>
                          </p:cTn>
                        </p:par>
                        <p:par>
                          <p:cTn id="161" fill="hold">
                            <p:stCondLst>
                              <p:cond delay="1000"/>
                            </p:stCondLst>
                            <p:childTnLst>
                              <p:par>
                                <p:cTn id="162" presetID="10" presetClass="entr" presetSubtype="0" fill="hold" grpId="0" nodeType="afterEffect">
                                  <p:stCondLst>
                                    <p:cond delay="0"/>
                                  </p:stCondLst>
                                  <p:childTnLst>
                                    <p:set>
                                      <p:cBhvr>
                                        <p:cTn id="163" dur="1" fill="hold">
                                          <p:stCondLst>
                                            <p:cond delay="0"/>
                                          </p:stCondLst>
                                        </p:cTn>
                                        <p:tgtEl>
                                          <p:spTgt spid="6"/>
                                        </p:tgtEl>
                                        <p:attrNameLst>
                                          <p:attrName>style.visibility</p:attrName>
                                        </p:attrNameLst>
                                      </p:cBhvr>
                                      <p:to>
                                        <p:strVal val="visible"/>
                                      </p:to>
                                    </p:set>
                                    <p:animEffect transition="in" filter="fade">
                                      <p:cBhvr>
                                        <p:cTn id="164" dur="500"/>
                                        <p:tgtEl>
                                          <p:spTgt spid="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fade">
                                      <p:cBhvr>
                                        <p:cTn id="167" dur="500"/>
                                        <p:tgtEl>
                                          <p:spTgt spid="25"/>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
                                        </p:tgtEl>
                                        <p:attrNameLst>
                                          <p:attrName>style.visibility</p:attrName>
                                        </p:attrNameLst>
                                      </p:cBhvr>
                                      <p:to>
                                        <p:strVal val="visible"/>
                                      </p:to>
                                    </p:set>
                                    <p:animEffect transition="in" filter="fade">
                                      <p:cBhvr>
                                        <p:cTn id="1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84" grpId="0" animBg="1"/>
      <p:bldP spid="20486" grpId="0"/>
      <p:bldP spid="20487" grpId="0"/>
      <p:bldP spid="20488" grpId="0"/>
      <p:bldP spid="20490" grpId="0"/>
      <p:bldP spid="20491" grpId="0" animBg="1"/>
      <p:bldP spid="20492" grpId="0" animBg="1"/>
      <p:bldP spid="20493" grpId="0" animBg="1"/>
      <p:bldP spid="20494" grpId="0" animBg="1"/>
      <p:bldP spid="20497" grpId="0"/>
      <p:bldP spid="20498" grpId="0"/>
      <p:bldP spid="20499" grpId="0"/>
      <p:bldP spid="3" grpId="0"/>
      <p:bldP spid="3" grpId="1"/>
      <p:bldP spid="4" grpId="0"/>
      <p:bldP spid="6" grpId="0"/>
      <p:bldP spid="25" grpId="0"/>
      <p:bldP spid="5" grpId="0"/>
      <p:bldP spid="5" grpId="1"/>
      <p:bldP spid="26" grpId="0"/>
      <p:bldP spid="26" grpId="1"/>
      <p:bldP spid="28" grpId="0"/>
      <p:bldP spid="28" grpId="1"/>
      <p:bldP spid="30" grpId="0"/>
      <p:bldP spid="30" grpId="1"/>
      <p:bldP spid="10" grpId="0" animBg="1"/>
      <p:bldP spid="10" grpId="1" animBg="1"/>
      <p:bldP spid="32" grpId="0" animBg="1"/>
      <p:bldP spid="32" grpId="1" animBg="1"/>
      <p:bldP spid="33" grpId="0" animBg="1"/>
      <p:bldP spid="33" grpId="1" animBg="1"/>
      <p:bldP spid="12" grpId="0"/>
      <p:bldP spid="12" grpId="1"/>
      <p:bldP spid="36" grpId="0"/>
      <p:bldP spid="36" grpId="1"/>
      <p:bldP spid="37" grpId="0"/>
      <p:bldP spid="3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height of each bar in the chart indicates the number of data elements, or frequency of occurrence, within each </a:t>
            </a:r>
            <a:r>
              <a:rPr lang="en-US" dirty="0" smtClean="0"/>
              <a:t>range.</a:t>
            </a:r>
            <a:endParaRPr lang="en-US" dirty="0"/>
          </a:p>
        </p:txBody>
      </p:sp>
      <p:sp>
        <p:nvSpPr>
          <p:cNvPr id="2" name="Title 1"/>
          <p:cNvSpPr>
            <a:spLocks noGrp="1"/>
          </p:cNvSpPr>
          <p:nvPr>
            <p:ph type="title"/>
          </p:nvPr>
        </p:nvSpPr>
        <p:spPr/>
        <p:txBody>
          <a:bodyPr/>
          <a:lstStyle/>
          <a:p>
            <a:r>
              <a:rPr lang="en-US" dirty="0" smtClean="0"/>
              <a:t>Histogram 					</a:t>
            </a:r>
            <a:r>
              <a:rPr lang="en-US" sz="2400" dirty="0" smtClean="0"/>
              <a:t>Distribution</a:t>
            </a:r>
            <a:endParaRPr lang="en-US" dirty="0"/>
          </a:p>
        </p:txBody>
      </p:sp>
      <p:sp>
        <p:nvSpPr>
          <p:cNvPr id="43" name="Text Box 21"/>
          <p:cNvSpPr txBox="1">
            <a:spLocks noChangeArrowheads="1"/>
          </p:cNvSpPr>
          <p:nvPr/>
        </p:nvSpPr>
        <p:spPr bwMode="auto">
          <a:xfrm>
            <a:off x="1398588" y="4803715"/>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3</a:t>
            </a:r>
            <a:endParaRPr lang="en-US" sz="1800" b="0" dirty="0">
              <a:solidFill>
                <a:schemeClr val="hlink"/>
              </a:solidFill>
              <a:latin typeface="Arial" charset="0"/>
            </a:endParaRPr>
          </a:p>
        </p:txBody>
      </p:sp>
      <p:sp>
        <p:nvSpPr>
          <p:cNvPr id="44" name="Line 4"/>
          <p:cNvSpPr>
            <a:spLocks noChangeShapeType="1"/>
          </p:cNvSpPr>
          <p:nvPr/>
        </p:nvSpPr>
        <p:spPr bwMode="auto">
          <a:xfrm>
            <a:off x="1665288" y="6205477"/>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 name="Rectangle 13"/>
          <p:cNvSpPr>
            <a:spLocks noChangeArrowheads="1"/>
          </p:cNvSpPr>
          <p:nvPr/>
        </p:nvSpPr>
        <p:spPr bwMode="auto">
          <a:xfrm>
            <a:off x="4013200" y="4556065"/>
            <a:ext cx="2133599" cy="1639093"/>
          </a:xfrm>
          <a:prstGeom prst="rect">
            <a:avLst/>
          </a:prstGeom>
          <a:solidFill>
            <a:srgbClr val="7030A0"/>
          </a:solidFill>
          <a:ln w="9525">
            <a:solidFill>
              <a:schemeClr val="tx1"/>
            </a:solidFill>
            <a:miter lim="800000"/>
            <a:headEnd/>
            <a:tailEnd/>
          </a:ln>
        </p:spPr>
        <p:txBody>
          <a:bodyPr wrap="none" anchor="ctr"/>
          <a:lstStyle/>
          <a:p>
            <a:endParaRPr lang="en-US" dirty="0"/>
          </a:p>
        </p:txBody>
      </p:sp>
      <p:sp>
        <p:nvSpPr>
          <p:cNvPr id="46" name="Text Box 18"/>
          <p:cNvSpPr txBox="1">
            <a:spLocks noChangeArrowheads="1"/>
          </p:cNvSpPr>
          <p:nvPr/>
        </p:nvSpPr>
        <p:spPr bwMode="auto">
          <a:xfrm rot="-5400000">
            <a:off x="-111124" y="4975164"/>
            <a:ext cx="230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47" name="Text Box 19"/>
          <p:cNvSpPr txBox="1">
            <a:spLocks noChangeArrowheads="1"/>
          </p:cNvSpPr>
          <p:nvPr/>
        </p:nvSpPr>
        <p:spPr bwMode="auto">
          <a:xfrm>
            <a:off x="1404938" y="5865752"/>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48" name="Text Box 20"/>
          <p:cNvSpPr txBox="1">
            <a:spLocks noChangeArrowheads="1"/>
          </p:cNvSpPr>
          <p:nvPr/>
        </p:nvSpPr>
        <p:spPr bwMode="auto">
          <a:xfrm>
            <a:off x="1401763" y="5318065"/>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2</a:t>
            </a:r>
            <a:endParaRPr lang="en-US" sz="1800" b="0" dirty="0">
              <a:solidFill>
                <a:schemeClr val="hlink"/>
              </a:solidFill>
              <a:latin typeface="Arial" charset="0"/>
            </a:endParaRPr>
          </a:p>
        </p:txBody>
      </p:sp>
      <p:sp>
        <p:nvSpPr>
          <p:cNvPr id="49" name="Text Box 22"/>
          <p:cNvSpPr txBox="1">
            <a:spLocks noChangeArrowheads="1"/>
          </p:cNvSpPr>
          <p:nvPr/>
        </p:nvSpPr>
        <p:spPr bwMode="auto">
          <a:xfrm>
            <a:off x="1406525" y="4333815"/>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smtClean="0">
                <a:solidFill>
                  <a:schemeClr val="hlink"/>
                </a:solidFill>
                <a:latin typeface="Arial" charset="0"/>
              </a:rPr>
              <a:t>4</a:t>
            </a:r>
            <a:endParaRPr lang="en-US" sz="1800" b="0" dirty="0">
              <a:solidFill>
                <a:schemeClr val="hlink"/>
              </a:solidFill>
              <a:latin typeface="Arial" charset="0"/>
            </a:endParaRPr>
          </a:p>
        </p:txBody>
      </p:sp>
      <p:sp>
        <p:nvSpPr>
          <p:cNvPr id="50" name="Line 23"/>
          <p:cNvSpPr>
            <a:spLocks noChangeShapeType="1"/>
          </p:cNvSpPr>
          <p:nvPr/>
        </p:nvSpPr>
        <p:spPr bwMode="auto">
          <a:xfrm>
            <a:off x="4013200" y="6138802"/>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 name="Line 24"/>
          <p:cNvSpPr>
            <a:spLocks noChangeShapeType="1"/>
          </p:cNvSpPr>
          <p:nvPr/>
        </p:nvSpPr>
        <p:spPr bwMode="auto">
          <a:xfrm>
            <a:off x="6146800" y="6138802"/>
            <a:ext cx="0" cy="141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2" name="Line 25"/>
          <p:cNvSpPr>
            <a:spLocks noChangeShapeType="1"/>
          </p:cNvSpPr>
          <p:nvPr/>
        </p:nvSpPr>
        <p:spPr bwMode="auto">
          <a:xfrm>
            <a:off x="1876425" y="6124515"/>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3" name="Line 26"/>
          <p:cNvSpPr>
            <a:spLocks noChangeShapeType="1"/>
          </p:cNvSpPr>
          <p:nvPr/>
        </p:nvSpPr>
        <p:spPr bwMode="auto">
          <a:xfrm>
            <a:off x="8280400" y="6149915"/>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4" name="Rectangle 27"/>
          <p:cNvSpPr>
            <a:spLocks noChangeArrowheads="1"/>
          </p:cNvSpPr>
          <p:nvPr/>
        </p:nvSpPr>
        <p:spPr bwMode="auto">
          <a:xfrm>
            <a:off x="1935163" y="4964052"/>
            <a:ext cx="2078038" cy="1231106"/>
          </a:xfrm>
          <a:prstGeom prst="rect">
            <a:avLst/>
          </a:prstGeom>
          <a:solidFill>
            <a:srgbClr val="7030A0"/>
          </a:solidFill>
          <a:ln w="9525">
            <a:solidFill>
              <a:schemeClr val="tx1"/>
            </a:solidFill>
            <a:miter lim="800000"/>
            <a:headEnd/>
            <a:tailEnd/>
          </a:ln>
        </p:spPr>
        <p:txBody>
          <a:bodyPr wrap="none" anchor="ctr"/>
          <a:lstStyle/>
          <a:p>
            <a:endParaRPr lang="en-US" dirty="0"/>
          </a:p>
        </p:txBody>
      </p:sp>
      <p:sp>
        <p:nvSpPr>
          <p:cNvPr id="55" name="Rectangle 28"/>
          <p:cNvSpPr>
            <a:spLocks noChangeArrowheads="1"/>
          </p:cNvSpPr>
          <p:nvPr/>
        </p:nvSpPr>
        <p:spPr bwMode="auto">
          <a:xfrm>
            <a:off x="6146800" y="5501421"/>
            <a:ext cx="2084388" cy="693737"/>
          </a:xfrm>
          <a:prstGeom prst="rect">
            <a:avLst/>
          </a:prstGeom>
          <a:solidFill>
            <a:srgbClr val="7030A0"/>
          </a:solidFill>
          <a:ln w="9525">
            <a:solidFill>
              <a:schemeClr val="tx1"/>
            </a:solidFill>
            <a:miter lim="800000"/>
            <a:headEnd/>
            <a:tailEnd/>
          </a:ln>
        </p:spPr>
        <p:txBody>
          <a:bodyPr wrap="none" anchor="ctr"/>
          <a:lstStyle/>
          <a:p>
            <a:endParaRPr lang="en-US" dirty="0"/>
          </a:p>
        </p:txBody>
      </p:sp>
      <p:sp>
        <p:nvSpPr>
          <p:cNvPr id="56" name="Text Box 29"/>
          <p:cNvSpPr txBox="1">
            <a:spLocks noChangeArrowheads="1"/>
          </p:cNvSpPr>
          <p:nvPr/>
        </p:nvSpPr>
        <p:spPr bwMode="auto">
          <a:xfrm>
            <a:off x="4572000" y="6289023"/>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6 to 10</a:t>
            </a:r>
            <a:endParaRPr lang="en-US" sz="2000" b="0" dirty="0">
              <a:solidFill>
                <a:schemeClr val="tx1"/>
              </a:solidFill>
              <a:latin typeface="Arial" charset="0"/>
            </a:endParaRPr>
          </a:p>
        </p:txBody>
      </p:sp>
      <p:sp>
        <p:nvSpPr>
          <p:cNvPr id="57" name="Text Box 30"/>
          <p:cNvSpPr txBox="1">
            <a:spLocks noChangeArrowheads="1"/>
          </p:cNvSpPr>
          <p:nvPr/>
        </p:nvSpPr>
        <p:spPr bwMode="auto">
          <a:xfrm>
            <a:off x="6629400" y="6305490"/>
            <a:ext cx="132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11 </a:t>
            </a:r>
            <a:r>
              <a:rPr lang="en-US" sz="2000" b="0" dirty="0">
                <a:solidFill>
                  <a:schemeClr val="tx1"/>
                </a:solidFill>
                <a:latin typeface="Arial" charset="0"/>
              </a:rPr>
              <a:t>to </a:t>
            </a:r>
            <a:r>
              <a:rPr lang="en-US" sz="2000" b="0" dirty="0" smtClean="0">
                <a:solidFill>
                  <a:schemeClr val="tx1"/>
                </a:solidFill>
                <a:latin typeface="Arial" charset="0"/>
              </a:rPr>
              <a:t>15</a:t>
            </a:r>
            <a:endParaRPr lang="en-US" sz="2000" b="0" dirty="0">
              <a:solidFill>
                <a:schemeClr val="tx1"/>
              </a:solidFill>
              <a:latin typeface="Arial" charset="0"/>
            </a:endParaRPr>
          </a:p>
        </p:txBody>
      </p:sp>
      <p:sp>
        <p:nvSpPr>
          <p:cNvPr id="58" name="Text Box 31"/>
          <p:cNvSpPr txBox="1">
            <a:spLocks noChangeArrowheads="1"/>
          </p:cNvSpPr>
          <p:nvPr/>
        </p:nvSpPr>
        <p:spPr bwMode="auto">
          <a:xfrm>
            <a:off x="2306638" y="6305490"/>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smtClean="0">
                <a:solidFill>
                  <a:schemeClr val="tx1"/>
                </a:solidFill>
                <a:latin typeface="Arial" charset="0"/>
              </a:rPr>
              <a:t>1 to 5</a:t>
            </a:r>
            <a:endParaRPr lang="en-US" sz="2000" b="0" dirty="0">
              <a:solidFill>
                <a:schemeClr val="tx1"/>
              </a:solidFill>
              <a:latin typeface="Arial" charset="0"/>
            </a:endParaRPr>
          </a:p>
        </p:txBody>
      </p:sp>
      <p:sp>
        <p:nvSpPr>
          <p:cNvPr id="60" name="TextBox 59"/>
          <p:cNvSpPr txBox="1"/>
          <p:nvPr/>
        </p:nvSpPr>
        <p:spPr>
          <a:xfrm>
            <a:off x="5039899" y="3491172"/>
            <a:ext cx="1208501" cy="523220"/>
          </a:xfrm>
          <a:prstGeom prst="rect">
            <a:avLst/>
          </a:prstGeom>
          <a:noFill/>
        </p:spPr>
        <p:txBody>
          <a:bodyPr wrap="square" rtlCol="0">
            <a:spAutoFit/>
          </a:bodyPr>
          <a:lstStyle/>
          <a:p>
            <a:r>
              <a:rPr lang="en-US" sz="2800" dirty="0" smtClean="0">
                <a:solidFill>
                  <a:srgbClr val="C00000"/>
                </a:solidFill>
              </a:rPr>
              <a:t>12,15</a:t>
            </a:r>
            <a:endParaRPr lang="en-US" sz="2800" dirty="0">
              <a:solidFill>
                <a:srgbClr val="C00000"/>
              </a:solidFill>
            </a:endParaRPr>
          </a:p>
        </p:txBody>
      </p:sp>
      <p:sp>
        <p:nvSpPr>
          <p:cNvPr id="61" name="TextBox 60"/>
          <p:cNvSpPr txBox="1"/>
          <p:nvPr/>
        </p:nvSpPr>
        <p:spPr>
          <a:xfrm>
            <a:off x="2011363" y="3487569"/>
            <a:ext cx="1798637" cy="523220"/>
          </a:xfrm>
          <a:prstGeom prst="rect">
            <a:avLst/>
          </a:prstGeom>
          <a:noFill/>
        </p:spPr>
        <p:txBody>
          <a:bodyPr wrap="square" rtlCol="0">
            <a:spAutoFit/>
          </a:bodyPr>
          <a:lstStyle/>
          <a:p>
            <a:r>
              <a:rPr lang="en-US" sz="2800" dirty="0">
                <a:solidFill>
                  <a:srgbClr val="C00000"/>
                </a:solidFill>
              </a:rPr>
              <a:t> </a:t>
            </a:r>
            <a:r>
              <a:rPr lang="en-US" sz="2800" dirty="0" smtClean="0">
                <a:solidFill>
                  <a:srgbClr val="C00000"/>
                </a:solidFill>
              </a:rPr>
              <a:t>1, 4, 5,</a:t>
            </a:r>
            <a:endParaRPr lang="en-US" dirty="0"/>
          </a:p>
        </p:txBody>
      </p:sp>
      <p:sp>
        <p:nvSpPr>
          <p:cNvPr id="62" name="TextBox 61"/>
          <p:cNvSpPr txBox="1"/>
          <p:nvPr/>
        </p:nvSpPr>
        <p:spPr>
          <a:xfrm>
            <a:off x="3276600" y="3491172"/>
            <a:ext cx="2039936" cy="523220"/>
          </a:xfrm>
          <a:prstGeom prst="rect">
            <a:avLst/>
          </a:prstGeom>
          <a:noFill/>
        </p:spPr>
        <p:txBody>
          <a:bodyPr wrap="square" rtlCol="0">
            <a:spAutoFit/>
          </a:bodyPr>
          <a:lstStyle/>
          <a:p>
            <a:r>
              <a:rPr lang="en-US" sz="2800" dirty="0">
                <a:solidFill>
                  <a:srgbClr val="C00000"/>
                </a:solidFill>
              </a:rPr>
              <a:t> </a:t>
            </a:r>
            <a:r>
              <a:rPr lang="en-US" sz="2800" dirty="0" smtClean="0">
                <a:solidFill>
                  <a:srgbClr val="C00000"/>
                </a:solidFill>
              </a:rPr>
              <a:t>7, 8, 8, 10,</a:t>
            </a:r>
            <a:endParaRPr lang="en-US" dirty="0"/>
          </a:p>
        </p:txBody>
      </p:sp>
      <p:cxnSp>
        <p:nvCxnSpPr>
          <p:cNvPr id="63" name="Straight Connector 62"/>
          <p:cNvCxnSpPr/>
          <p:nvPr/>
        </p:nvCxnSpPr>
        <p:spPr>
          <a:xfrm flipH="1">
            <a:off x="1752600" y="4964052"/>
            <a:ext cx="18256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1752600" y="4556065"/>
            <a:ext cx="2260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30376" y="5501421"/>
            <a:ext cx="4416424" cy="350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9065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8.33333E-7 4.04624E-6 L -0.01354 0.14312 " pathEditMode="relative" rAng="0" ptsTypes="AA">
                                      <p:cBhvr>
                                        <p:cTn id="6" dur="2000" fill="hold"/>
                                        <p:tgtEl>
                                          <p:spTgt spid="61"/>
                                        </p:tgtEl>
                                        <p:attrNameLst>
                                          <p:attrName>ppt_x</p:attrName>
                                          <p:attrName>ppt_y</p:attrName>
                                        </p:attrNameLst>
                                      </p:cBhvr>
                                      <p:rCtr x="-677" y="7145"/>
                                    </p:animMotion>
                                  </p:child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childTnLst>
                          </p:cTn>
                        </p:par>
                        <p:par>
                          <p:cTn id="11" fill="hold">
                            <p:stCondLst>
                              <p:cond delay="2500"/>
                            </p:stCondLst>
                            <p:childTnLst>
                              <p:par>
                                <p:cTn id="12" presetID="22" presetClass="entr" presetSubtype="2"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wipe(right)">
                                      <p:cBhvr>
                                        <p:cTn id="14" dur="500"/>
                                        <p:tgtEl>
                                          <p:spTgt spid="6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66667E-6 -2.22222E-6 L 0.07188 0.06389 " pathEditMode="relative" rAng="0" ptsTypes="AA">
                                      <p:cBhvr>
                                        <p:cTn id="18" dur="2000" fill="hold"/>
                                        <p:tgtEl>
                                          <p:spTgt spid="62"/>
                                        </p:tgtEl>
                                        <p:attrNameLst>
                                          <p:attrName>ppt_x</p:attrName>
                                          <p:attrName>ppt_y</p:attrName>
                                        </p:attrNameLst>
                                      </p:cBhvr>
                                      <p:rCtr x="3594" y="3194"/>
                                    </p:animMotion>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par>
                          <p:cTn id="23" fill="hold">
                            <p:stCondLst>
                              <p:cond delay="2500"/>
                            </p:stCondLst>
                            <p:childTnLst>
                              <p:par>
                                <p:cTn id="24" presetID="22" presetClass="entr" presetSubtype="2"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right)">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0" nodeType="clickEffect">
                                  <p:stCondLst>
                                    <p:cond delay="0"/>
                                  </p:stCondLst>
                                  <p:childTnLst>
                                    <p:animMotion origin="layout" path="M 2.5E-6 -2.22222E-6 L 0.15781 0.20834 " pathEditMode="relative" rAng="0" ptsTypes="AA">
                                      <p:cBhvr>
                                        <p:cTn id="30" dur="2000" fill="hold"/>
                                        <p:tgtEl>
                                          <p:spTgt spid="60"/>
                                        </p:tgtEl>
                                        <p:attrNameLst>
                                          <p:attrName>ppt_x</p:attrName>
                                          <p:attrName>ppt_y</p:attrName>
                                        </p:attrNameLst>
                                      </p:cBhvr>
                                      <p:rCtr x="7882" y="10417"/>
                                    </p:animMotion>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500"/>
                                        <p:tgtEl>
                                          <p:spTgt spid="55"/>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right)">
                                      <p:cBhvr>
                                        <p:cTn id="3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55" grpId="0" animBg="1"/>
      <p:bldP spid="60" grpId="0"/>
      <p:bldP spid="61" grpId="0"/>
      <p:bldP spid="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274410840"/>
              </p:ext>
            </p:extLst>
          </p:nvPr>
        </p:nvGraphicFramePr>
        <p:xfrm>
          <a:off x="1676400" y="1492282"/>
          <a:ext cx="6934200" cy="422401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2806574" y="3521528"/>
            <a:ext cx="298764" cy="1202872"/>
          </a:xfrm>
          <a:prstGeom prst="rect">
            <a:avLst/>
          </a:prstGeom>
          <a:solidFill>
            <a:srgbClr val="DDF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660578" y="5625152"/>
            <a:ext cx="1763712" cy="830997"/>
          </a:xfrm>
          <a:prstGeom prst="rect">
            <a:avLst/>
          </a:prstGeom>
          <a:noFill/>
        </p:spPr>
        <p:txBody>
          <a:bodyPr wrap="square" rtlCol="0">
            <a:spAutoFit/>
          </a:bodyPr>
          <a:lstStyle/>
          <a:p>
            <a:r>
              <a:rPr lang="en-US" sz="2400" b="1" dirty="0" smtClean="0">
                <a:solidFill>
                  <a:srgbClr val="00386B"/>
                </a:solidFill>
              </a:rPr>
              <a:t>MINIMUM = 0.745 in.</a:t>
            </a:r>
            <a:endParaRPr lang="en-US" sz="2400" b="1" dirty="0">
              <a:solidFill>
                <a:srgbClr val="00386B"/>
              </a:solidFill>
            </a:endParaRPr>
          </a:p>
        </p:txBody>
      </p:sp>
      <p:cxnSp>
        <p:nvCxnSpPr>
          <p:cNvPr id="16" name="Straight Arrow Connector 15"/>
          <p:cNvCxnSpPr/>
          <p:nvPr/>
        </p:nvCxnSpPr>
        <p:spPr>
          <a:xfrm flipV="1">
            <a:off x="2542434" y="5073805"/>
            <a:ext cx="0" cy="551348"/>
          </a:xfrm>
          <a:prstGeom prst="straightConnector1">
            <a:avLst/>
          </a:prstGeom>
          <a:ln w="381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54224" y="5625152"/>
            <a:ext cx="1763712" cy="830997"/>
          </a:xfrm>
          <a:prstGeom prst="rect">
            <a:avLst/>
          </a:prstGeom>
          <a:noFill/>
        </p:spPr>
        <p:txBody>
          <a:bodyPr wrap="square" rtlCol="0">
            <a:spAutoFit/>
          </a:bodyPr>
          <a:lstStyle/>
          <a:p>
            <a:r>
              <a:rPr lang="en-US" sz="2400" b="1" dirty="0" smtClean="0">
                <a:solidFill>
                  <a:srgbClr val="00386B"/>
                </a:solidFill>
              </a:rPr>
              <a:t>MAXIMUM = 0.760 in.</a:t>
            </a:r>
            <a:endParaRPr lang="en-US" sz="2400" b="1" dirty="0">
              <a:solidFill>
                <a:srgbClr val="00386B"/>
              </a:solidFill>
            </a:endParaRPr>
          </a:p>
        </p:txBody>
      </p:sp>
      <p:cxnSp>
        <p:nvCxnSpPr>
          <p:cNvPr id="22" name="Straight Arrow Connector 21"/>
          <p:cNvCxnSpPr/>
          <p:nvPr/>
        </p:nvCxnSpPr>
        <p:spPr>
          <a:xfrm flipH="1" flipV="1">
            <a:off x="8252352" y="5073805"/>
            <a:ext cx="16272" cy="551348"/>
          </a:xfrm>
          <a:prstGeom prst="straightConnector1">
            <a:avLst/>
          </a:prstGeom>
          <a:ln w="381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336609" y="2318657"/>
            <a:ext cx="289711" cy="2405743"/>
          </a:xfrm>
          <a:prstGeom prst="rect">
            <a:avLst/>
          </a:prstGeom>
          <a:solidFill>
            <a:srgbClr val="DDF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2297112" y="3528927"/>
            <a:ext cx="65884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97112" y="2305179"/>
            <a:ext cx="21550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Histogram 					</a:t>
            </a:r>
            <a:r>
              <a:rPr lang="en-US" sz="2400" dirty="0" smtClean="0"/>
              <a:t>Distribution</a:t>
            </a:r>
            <a:endParaRPr lang="en-US" sz="2400" dirty="0"/>
          </a:p>
        </p:txBody>
      </p:sp>
      <p:sp>
        <p:nvSpPr>
          <p:cNvPr id="24" name="Right Brace 23"/>
          <p:cNvSpPr/>
          <p:nvPr/>
        </p:nvSpPr>
        <p:spPr>
          <a:xfrm rot="16200000">
            <a:off x="4266359" y="1821295"/>
            <a:ext cx="430213" cy="289709"/>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349086" y="1350933"/>
            <a:ext cx="2478499" cy="400110"/>
          </a:xfrm>
          <a:prstGeom prst="rect">
            <a:avLst/>
          </a:prstGeom>
          <a:noFill/>
        </p:spPr>
        <p:txBody>
          <a:bodyPr wrap="square" rtlCol="0">
            <a:spAutoFit/>
          </a:bodyPr>
          <a:lstStyle/>
          <a:p>
            <a:r>
              <a:rPr lang="en-US" sz="2000" b="1" dirty="0" smtClean="0">
                <a:solidFill>
                  <a:srgbClr val="C00000"/>
                </a:solidFill>
              </a:rPr>
              <a:t>0.7495 </a:t>
            </a:r>
            <a:r>
              <a:rPr lang="en-US" sz="2000" b="1" dirty="0">
                <a:solidFill>
                  <a:srgbClr val="C00000"/>
                </a:solidFill>
              </a:rPr>
              <a:t>&lt; x ≤ </a:t>
            </a:r>
            <a:r>
              <a:rPr lang="en-US" sz="2000" b="1" dirty="0" smtClean="0">
                <a:solidFill>
                  <a:srgbClr val="C00000"/>
                </a:solidFill>
              </a:rPr>
              <a:t>0.7505 </a:t>
            </a:r>
            <a:endParaRPr lang="en-US" sz="2000" b="1" dirty="0">
              <a:solidFill>
                <a:srgbClr val="C00000"/>
              </a:solidFill>
            </a:endParaRPr>
          </a:p>
        </p:txBody>
      </p:sp>
    </p:spTree>
    <p:extLst>
      <p:ext uri="{BB962C8B-B14F-4D97-AF65-F5344CB8AC3E}">
        <p14:creationId xmlns:p14="http://schemas.microsoft.com/office/powerpoint/2010/main" val="17253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par>
                          <p:cTn id="46" fill="hold">
                            <p:stCondLst>
                              <p:cond delay="500"/>
                            </p:stCondLst>
                            <p:childTnLst>
                              <p:par>
                                <p:cTn id="47" presetID="22" presetClass="entr" presetSubtype="2"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p:bldP spid="23" grpId="0" animBg="1"/>
      <p:bldP spid="24"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Summary Statistics</a:t>
            </a:r>
            <a:endParaRPr lang="en-US" dirty="0"/>
          </a:p>
        </p:txBody>
      </p:sp>
      <p:sp>
        <p:nvSpPr>
          <p:cNvPr id="3" name="Content Placeholder 2"/>
          <p:cNvSpPr>
            <a:spLocks noGrp="1"/>
          </p:cNvSpPr>
          <p:nvPr>
            <p:ph idx="1"/>
          </p:nvPr>
        </p:nvSpPr>
        <p:spPr>
          <a:xfrm>
            <a:off x="457200" y="1219200"/>
            <a:ext cx="8229600" cy="4830763"/>
          </a:xfrm>
        </p:spPr>
        <p:txBody>
          <a:bodyPr/>
          <a:lstStyle/>
          <a:p>
            <a:pPr>
              <a:buNone/>
            </a:pPr>
            <a:r>
              <a:rPr lang="en-US" dirty="0" smtClean="0">
                <a:solidFill>
                  <a:srgbClr val="00386B"/>
                </a:solidFill>
              </a:rPr>
              <a:t>Central Tendency</a:t>
            </a:r>
          </a:p>
          <a:p>
            <a:r>
              <a:rPr lang="en-US" sz="2800" dirty="0" smtClean="0"/>
              <a:t>“Center” of a distribution</a:t>
            </a:r>
          </a:p>
          <a:p>
            <a:pPr lvl="1"/>
            <a:r>
              <a:rPr lang="en-US" sz="2400" dirty="0" smtClean="0"/>
              <a:t>Mean, median, mode</a:t>
            </a:r>
          </a:p>
          <a:p>
            <a:pPr>
              <a:buNone/>
            </a:pPr>
            <a:r>
              <a:rPr lang="en-US" dirty="0" smtClean="0">
                <a:solidFill>
                  <a:srgbClr val="00386B"/>
                </a:solidFill>
              </a:rPr>
              <a:t>Variation</a:t>
            </a:r>
          </a:p>
          <a:p>
            <a:r>
              <a:rPr lang="en-US" dirty="0" smtClean="0"/>
              <a:t>Spread of values around the center</a:t>
            </a:r>
          </a:p>
          <a:p>
            <a:pPr lvl="1"/>
            <a:r>
              <a:rPr lang="en-US" sz="2400" dirty="0" smtClean="0"/>
              <a:t>Range, standard deviation, interquartile range</a:t>
            </a:r>
          </a:p>
          <a:p>
            <a:pPr>
              <a:buNone/>
            </a:pPr>
            <a:r>
              <a:rPr lang="en-US" dirty="0" smtClean="0">
                <a:solidFill>
                  <a:srgbClr val="00386B"/>
                </a:solidFill>
              </a:rPr>
              <a:t>Distribution</a:t>
            </a:r>
          </a:p>
          <a:p>
            <a:r>
              <a:rPr lang="en-US" dirty="0" smtClean="0"/>
              <a:t>Summary of the frequency of values</a:t>
            </a:r>
          </a:p>
          <a:p>
            <a:pPr lvl="1"/>
            <a:r>
              <a:rPr lang="en-US" sz="2400" dirty="0" smtClean="0"/>
              <a:t>Frequency tables, histograms, normal distribution</a:t>
            </a:r>
          </a:p>
          <a:p>
            <a:pPr>
              <a:buNone/>
            </a:pPr>
            <a:r>
              <a:rPr lang="en-US" dirty="0" smtClean="0"/>
              <a:t> </a:t>
            </a:r>
            <a:endParaRPr lang="en-US" dirty="0"/>
          </a:p>
        </p:txBody>
      </p:sp>
    </p:spTree>
    <p:extLst>
      <p:ext uri="{BB962C8B-B14F-4D97-AF65-F5344CB8AC3E}">
        <p14:creationId xmlns:p14="http://schemas.microsoft.com/office/powerpoint/2010/main" val="13978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914400" y="6167400"/>
            <a:ext cx="7315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1" name="Line 3"/>
          <p:cNvSpPr>
            <a:spLocks noChangeShapeType="1"/>
          </p:cNvSpPr>
          <p:nvPr/>
        </p:nvSpPr>
        <p:spPr bwMode="auto">
          <a:xfrm>
            <a:off x="4572000" y="6091200"/>
            <a:ext cx="0" cy="152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2" name="Text Box 4"/>
          <p:cNvSpPr txBox="1">
            <a:spLocks noChangeArrowheads="1"/>
          </p:cNvSpPr>
          <p:nvPr/>
        </p:nvSpPr>
        <p:spPr bwMode="auto">
          <a:xfrm>
            <a:off x="44196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0</a:t>
            </a:r>
          </a:p>
        </p:txBody>
      </p:sp>
      <p:sp>
        <p:nvSpPr>
          <p:cNvPr id="17413" name="Text Box 5"/>
          <p:cNvSpPr txBox="1">
            <a:spLocks noChangeArrowheads="1"/>
          </p:cNvSpPr>
          <p:nvPr/>
        </p:nvSpPr>
        <p:spPr bwMode="auto">
          <a:xfrm>
            <a:off x="50292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14" name="Text Box 6"/>
          <p:cNvSpPr txBox="1">
            <a:spLocks noChangeArrowheads="1"/>
          </p:cNvSpPr>
          <p:nvPr/>
        </p:nvSpPr>
        <p:spPr bwMode="auto">
          <a:xfrm>
            <a:off x="56388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15" name="Text Box 7"/>
          <p:cNvSpPr txBox="1">
            <a:spLocks noChangeArrowheads="1"/>
          </p:cNvSpPr>
          <p:nvPr/>
        </p:nvSpPr>
        <p:spPr bwMode="auto">
          <a:xfrm>
            <a:off x="62484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16" name="Text Box 8"/>
          <p:cNvSpPr txBox="1">
            <a:spLocks noChangeArrowheads="1"/>
          </p:cNvSpPr>
          <p:nvPr/>
        </p:nvSpPr>
        <p:spPr bwMode="auto">
          <a:xfrm>
            <a:off x="68580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17" name="Text Box 9"/>
          <p:cNvSpPr txBox="1">
            <a:spLocks noChangeArrowheads="1"/>
          </p:cNvSpPr>
          <p:nvPr/>
        </p:nvSpPr>
        <p:spPr bwMode="auto">
          <a:xfrm>
            <a:off x="74676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18" name="Text Box 10"/>
          <p:cNvSpPr txBox="1">
            <a:spLocks noChangeArrowheads="1"/>
          </p:cNvSpPr>
          <p:nvPr/>
        </p:nvSpPr>
        <p:spPr bwMode="auto">
          <a:xfrm>
            <a:off x="80010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19" name="Text Box 11"/>
          <p:cNvSpPr txBox="1">
            <a:spLocks noChangeArrowheads="1"/>
          </p:cNvSpPr>
          <p:nvPr/>
        </p:nvSpPr>
        <p:spPr bwMode="auto">
          <a:xfrm>
            <a:off x="37338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20" name="Text Box 12"/>
          <p:cNvSpPr txBox="1">
            <a:spLocks noChangeArrowheads="1"/>
          </p:cNvSpPr>
          <p:nvPr/>
        </p:nvSpPr>
        <p:spPr bwMode="auto">
          <a:xfrm>
            <a:off x="31242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21" name="Text Box 13"/>
          <p:cNvSpPr txBox="1">
            <a:spLocks noChangeArrowheads="1"/>
          </p:cNvSpPr>
          <p:nvPr/>
        </p:nvSpPr>
        <p:spPr bwMode="auto">
          <a:xfrm>
            <a:off x="25146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22" name="Text Box 14"/>
          <p:cNvSpPr txBox="1">
            <a:spLocks noChangeArrowheads="1"/>
          </p:cNvSpPr>
          <p:nvPr/>
        </p:nvSpPr>
        <p:spPr bwMode="auto">
          <a:xfrm>
            <a:off x="19050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23" name="Text Box 15"/>
          <p:cNvSpPr txBox="1">
            <a:spLocks noChangeArrowheads="1"/>
          </p:cNvSpPr>
          <p:nvPr/>
        </p:nvSpPr>
        <p:spPr bwMode="auto">
          <a:xfrm>
            <a:off x="12954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24" name="Text Box 16"/>
          <p:cNvSpPr txBox="1">
            <a:spLocks noChangeArrowheads="1"/>
          </p:cNvSpPr>
          <p:nvPr/>
        </p:nvSpPr>
        <p:spPr bwMode="auto">
          <a:xfrm>
            <a:off x="6858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25" name="Rectangle 28"/>
          <p:cNvSpPr>
            <a:spLocks noChangeArrowheads="1"/>
          </p:cNvSpPr>
          <p:nvPr/>
        </p:nvSpPr>
        <p:spPr bwMode="auto">
          <a:xfrm>
            <a:off x="1066800" y="1578000"/>
            <a:ext cx="6934200" cy="1295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426" name="Line 29"/>
          <p:cNvSpPr>
            <a:spLocks noChangeShapeType="1"/>
          </p:cNvSpPr>
          <p:nvPr/>
        </p:nvSpPr>
        <p:spPr bwMode="auto">
          <a:xfrm>
            <a:off x="27432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7" name="Line 30"/>
          <p:cNvSpPr>
            <a:spLocks noChangeShapeType="1"/>
          </p:cNvSpPr>
          <p:nvPr/>
        </p:nvSpPr>
        <p:spPr bwMode="auto">
          <a:xfrm>
            <a:off x="44958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8" name="Line 31"/>
          <p:cNvSpPr>
            <a:spLocks noChangeShapeType="1"/>
          </p:cNvSpPr>
          <p:nvPr/>
        </p:nvSpPr>
        <p:spPr bwMode="auto">
          <a:xfrm>
            <a:off x="62484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9" name="Line 32"/>
          <p:cNvSpPr>
            <a:spLocks noChangeShapeType="1"/>
          </p:cNvSpPr>
          <p:nvPr/>
        </p:nvSpPr>
        <p:spPr bwMode="auto">
          <a:xfrm>
            <a:off x="1066800" y="20352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0" name="Line 33"/>
          <p:cNvSpPr>
            <a:spLocks noChangeShapeType="1"/>
          </p:cNvSpPr>
          <p:nvPr/>
        </p:nvSpPr>
        <p:spPr bwMode="auto">
          <a:xfrm>
            <a:off x="1066800" y="24924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1" name="Text Box 34"/>
          <p:cNvSpPr txBox="1">
            <a:spLocks noChangeArrowheads="1"/>
          </p:cNvSpPr>
          <p:nvPr/>
        </p:nvSpPr>
        <p:spPr bwMode="auto">
          <a:xfrm>
            <a:off x="12192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32" name="Text Box 35"/>
          <p:cNvSpPr txBox="1">
            <a:spLocks noChangeArrowheads="1"/>
          </p:cNvSpPr>
          <p:nvPr/>
        </p:nvSpPr>
        <p:spPr bwMode="auto">
          <a:xfrm>
            <a:off x="12192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3" name="Text Box 36"/>
          <p:cNvSpPr txBox="1">
            <a:spLocks noChangeArrowheads="1"/>
          </p:cNvSpPr>
          <p:nvPr/>
        </p:nvSpPr>
        <p:spPr bwMode="auto">
          <a:xfrm>
            <a:off x="12192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4" name="Text Box 37"/>
          <p:cNvSpPr txBox="1">
            <a:spLocks noChangeArrowheads="1"/>
          </p:cNvSpPr>
          <p:nvPr/>
        </p:nvSpPr>
        <p:spPr bwMode="auto">
          <a:xfrm>
            <a:off x="30480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5" name="Text Box 38"/>
          <p:cNvSpPr txBox="1">
            <a:spLocks noChangeArrowheads="1"/>
          </p:cNvSpPr>
          <p:nvPr/>
        </p:nvSpPr>
        <p:spPr bwMode="auto">
          <a:xfrm>
            <a:off x="30480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36" name="Text Box 39"/>
          <p:cNvSpPr txBox="1">
            <a:spLocks noChangeArrowheads="1"/>
          </p:cNvSpPr>
          <p:nvPr/>
        </p:nvSpPr>
        <p:spPr bwMode="auto">
          <a:xfrm>
            <a:off x="30480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7" name="Text Box 40"/>
          <p:cNvSpPr txBox="1">
            <a:spLocks noChangeArrowheads="1"/>
          </p:cNvSpPr>
          <p:nvPr/>
        </p:nvSpPr>
        <p:spPr bwMode="auto">
          <a:xfrm>
            <a:off x="48006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8" name="Text Box 41"/>
          <p:cNvSpPr txBox="1">
            <a:spLocks noChangeArrowheads="1"/>
          </p:cNvSpPr>
          <p:nvPr/>
        </p:nvSpPr>
        <p:spPr bwMode="auto">
          <a:xfrm>
            <a:off x="48006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9" name="Text Box 42"/>
          <p:cNvSpPr txBox="1">
            <a:spLocks noChangeArrowheads="1"/>
          </p:cNvSpPr>
          <p:nvPr/>
        </p:nvSpPr>
        <p:spPr bwMode="auto">
          <a:xfrm>
            <a:off x="48006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40" name="Text Box 43"/>
          <p:cNvSpPr txBox="1">
            <a:spLocks noChangeArrowheads="1"/>
          </p:cNvSpPr>
          <p:nvPr/>
        </p:nvSpPr>
        <p:spPr bwMode="auto">
          <a:xfrm>
            <a:off x="65532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41" name="Text Box 44"/>
          <p:cNvSpPr txBox="1">
            <a:spLocks noChangeArrowheads="1"/>
          </p:cNvSpPr>
          <p:nvPr/>
        </p:nvSpPr>
        <p:spPr bwMode="auto">
          <a:xfrm>
            <a:off x="65532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42" name="Text Box 45"/>
          <p:cNvSpPr txBox="1">
            <a:spLocks noChangeArrowheads="1"/>
          </p:cNvSpPr>
          <p:nvPr/>
        </p:nvSpPr>
        <p:spPr bwMode="auto">
          <a:xfrm>
            <a:off x="65532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43" name="Rectangle 46"/>
          <p:cNvSpPr>
            <a:spLocks noChangeArrowheads="1"/>
          </p:cNvSpPr>
          <p:nvPr/>
        </p:nvSpPr>
        <p:spPr bwMode="auto">
          <a:xfrm>
            <a:off x="1066800" y="2873400"/>
            <a:ext cx="6934200" cy="137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444" name="Line 47"/>
          <p:cNvSpPr>
            <a:spLocks noChangeShapeType="1"/>
          </p:cNvSpPr>
          <p:nvPr/>
        </p:nvSpPr>
        <p:spPr bwMode="auto">
          <a:xfrm>
            <a:off x="27432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5" name="Line 48"/>
          <p:cNvSpPr>
            <a:spLocks noChangeShapeType="1"/>
          </p:cNvSpPr>
          <p:nvPr/>
        </p:nvSpPr>
        <p:spPr bwMode="auto">
          <a:xfrm>
            <a:off x="44958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6" name="Line 49"/>
          <p:cNvSpPr>
            <a:spLocks noChangeShapeType="1"/>
          </p:cNvSpPr>
          <p:nvPr/>
        </p:nvSpPr>
        <p:spPr bwMode="auto">
          <a:xfrm>
            <a:off x="62484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7" name="Line 50"/>
          <p:cNvSpPr>
            <a:spLocks noChangeShapeType="1"/>
          </p:cNvSpPr>
          <p:nvPr/>
        </p:nvSpPr>
        <p:spPr bwMode="auto">
          <a:xfrm>
            <a:off x="1066800" y="33306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8" name="Line 51"/>
          <p:cNvSpPr>
            <a:spLocks noChangeShapeType="1"/>
          </p:cNvSpPr>
          <p:nvPr/>
        </p:nvSpPr>
        <p:spPr bwMode="auto">
          <a:xfrm>
            <a:off x="1066800" y="37878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9" name="Text Box 52"/>
          <p:cNvSpPr txBox="1">
            <a:spLocks noChangeArrowheads="1"/>
          </p:cNvSpPr>
          <p:nvPr/>
        </p:nvSpPr>
        <p:spPr bwMode="auto">
          <a:xfrm>
            <a:off x="12192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0" name="Text Box 53"/>
          <p:cNvSpPr txBox="1">
            <a:spLocks noChangeArrowheads="1"/>
          </p:cNvSpPr>
          <p:nvPr/>
        </p:nvSpPr>
        <p:spPr bwMode="auto">
          <a:xfrm>
            <a:off x="12192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1" name="Text Box 54"/>
          <p:cNvSpPr txBox="1">
            <a:spLocks noChangeArrowheads="1"/>
          </p:cNvSpPr>
          <p:nvPr/>
        </p:nvSpPr>
        <p:spPr bwMode="auto">
          <a:xfrm>
            <a:off x="12192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2" name="Text Box 55"/>
          <p:cNvSpPr txBox="1">
            <a:spLocks noChangeArrowheads="1"/>
          </p:cNvSpPr>
          <p:nvPr/>
        </p:nvSpPr>
        <p:spPr bwMode="auto">
          <a:xfrm>
            <a:off x="30480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3" name="Text Box 56"/>
          <p:cNvSpPr txBox="1">
            <a:spLocks noChangeArrowheads="1"/>
          </p:cNvSpPr>
          <p:nvPr/>
        </p:nvSpPr>
        <p:spPr bwMode="auto">
          <a:xfrm>
            <a:off x="30480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4" name="Text Box 57"/>
          <p:cNvSpPr txBox="1">
            <a:spLocks noChangeArrowheads="1"/>
          </p:cNvSpPr>
          <p:nvPr/>
        </p:nvSpPr>
        <p:spPr bwMode="auto">
          <a:xfrm>
            <a:off x="30480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-4</a:t>
            </a:r>
          </a:p>
        </p:txBody>
      </p:sp>
      <p:sp>
        <p:nvSpPr>
          <p:cNvPr id="17455" name="Text Box 58"/>
          <p:cNvSpPr txBox="1">
            <a:spLocks noChangeArrowheads="1"/>
          </p:cNvSpPr>
          <p:nvPr/>
        </p:nvSpPr>
        <p:spPr bwMode="auto">
          <a:xfrm>
            <a:off x="48006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6" name="Text Box 59"/>
          <p:cNvSpPr txBox="1">
            <a:spLocks noChangeArrowheads="1"/>
          </p:cNvSpPr>
          <p:nvPr/>
        </p:nvSpPr>
        <p:spPr bwMode="auto">
          <a:xfrm>
            <a:off x="48006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7" name="Text Box 60"/>
          <p:cNvSpPr txBox="1">
            <a:spLocks noChangeArrowheads="1"/>
          </p:cNvSpPr>
          <p:nvPr/>
        </p:nvSpPr>
        <p:spPr bwMode="auto">
          <a:xfrm>
            <a:off x="48006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8" name="Text Box 61"/>
          <p:cNvSpPr txBox="1">
            <a:spLocks noChangeArrowheads="1"/>
          </p:cNvSpPr>
          <p:nvPr/>
        </p:nvSpPr>
        <p:spPr bwMode="auto">
          <a:xfrm>
            <a:off x="65532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9" name="Text Box 62"/>
          <p:cNvSpPr txBox="1">
            <a:spLocks noChangeArrowheads="1"/>
          </p:cNvSpPr>
          <p:nvPr/>
        </p:nvSpPr>
        <p:spPr bwMode="auto">
          <a:xfrm>
            <a:off x="65532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60" name="Text Box 63"/>
          <p:cNvSpPr txBox="1">
            <a:spLocks noChangeArrowheads="1"/>
          </p:cNvSpPr>
          <p:nvPr/>
        </p:nvSpPr>
        <p:spPr bwMode="auto">
          <a:xfrm>
            <a:off x="65532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grpSp>
        <p:nvGrpSpPr>
          <p:cNvPr id="2" name="Group 79"/>
          <p:cNvGrpSpPr>
            <a:grpSpLocks/>
          </p:cNvGrpSpPr>
          <p:nvPr/>
        </p:nvGrpSpPr>
        <p:grpSpPr bwMode="auto">
          <a:xfrm>
            <a:off x="2057400" y="4422361"/>
            <a:ext cx="4343400" cy="1379913"/>
            <a:chOff x="1296" y="2160"/>
            <a:chExt cx="2736" cy="1296"/>
          </a:xfrm>
        </p:grpSpPr>
        <p:sp>
          <p:nvSpPr>
            <p:cNvPr id="17462" name="Oval 17"/>
            <p:cNvSpPr>
              <a:spLocks noChangeArrowheads="1"/>
            </p:cNvSpPr>
            <p:nvPr/>
          </p:nvSpPr>
          <p:spPr bwMode="auto">
            <a:xfrm>
              <a:off x="283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3" name="Oval 18"/>
            <p:cNvSpPr>
              <a:spLocks noChangeArrowheads="1"/>
            </p:cNvSpPr>
            <p:nvPr/>
          </p:nvSpPr>
          <p:spPr bwMode="auto">
            <a:xfrm>
              <a:off x="2832" y="216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4" name="Oval 19"/>
            <p:cNvSpPr>
              <a:spLocks noChangeArrowheads="1"/>
            </p:cNvSpPr>
            <p:nvPr/>
          </p:nvSpPr>
          <p:spPr bwMode="auto">
            <a:xfrm>
              <a:off x="3600"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5" name="Oval 20"/>
            <p:cNvSpPr>
              <a:spLocks noChangeArrowheads="1"/>
            </p:cNvSpPr>
            <p:nvPr/>
          </p:nvSpPr>
          <p:spPr bwMode="auto">
            <a:xfrm>
              <a:off x="2448"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6" name="Oval 21"/>
            <p:cNvSpPr>
              <a:spLocks noChangeArrowheads="1"/>
            </p:cNvSpPr>
            <p:nvPr/>
          </p:nvSpPr>
          <p:spPr bwMode="auto">
            <a:xfrm>
              <a:off x="3984"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7" name="Oval 22"/>
            <p:cNvSpPr>
              <a:spLocks noChangeArrowheads="1"/>
            </p:cNvSpPr>
            <p:nvPr/>
          </p:nvSpPr>
          <p:spPr bwMode="auto">
            <a:xfrm>
              <a:off x="3216"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8" name="Oval 23"/>
            <p:cNvSpPr>
              <a:spLocks noChangeArrowheads="1"/>
            </p:cNvSpPr>
            <p:nvPr/>
          </p:nvSpPr>
          <p:spPr bwMode="auto">
            <a:xfrm>
              <a:off x="360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9" name="Oval 24"/>
            <p:cNvSpPr>
              <a:spLocks noChangeArrowheads="1"/>
            </p:cNvSpPr>
            <p:nvPr/>
          </p:nvSpPr>
          <p:spPr bwMode="auto">
            <a:xfrm>
              <a:off x="3216"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0" name="Oval 25"/>
            <p:cNvSpPr>
              <a:spLocks noChangeArrowheads="1"/>
            </p:cNvSpPr>
            <p:nvPr/>
          </p:nvSpPr>
          <p:spPr bwMode="auto">
            <a:xfrm>
              <a:off x="3600"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1" name="Oval 26"/>
            <p:cNvSpPr>
              <a:spLocks noChangeArrowheads="1"/>
            </p:cNvSpPr>
            <p:nvPr/>
          </p:nvSpPr>
          <p:spPr bwMode="auto">
            <a:xfrm>
              <a:off x="168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2" name="Oval 27"/>
            <p:cNvSpPr>
              <a:spLocks noChangeArrowheads="1"/>
            </p:cNvSpPr>
            <p:nvPr/>
          </p:nvSpPr>
          <p:spPr bwMode="auto">
            <a:xfrm>
              <a:off x="2448"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3" name="Oval 64"/>
            <p:cNvSpPr>
              <a:spLocks noChangeArrowheads="1"/>
            </p:cNvSpPr>
            <p:nvPr/>
          </p:nvSpPr>
          <p:spPr bwMode="auto">
            <a:xfrm>
              <a:off x="283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4" name="Oval 65"/>
            <p:cNvSpPr>
              <a:spLocks noChangeArrowheads="1"/>
            </p:cNvSpPr>
            <p:nvPr/>
          </p:nvSpPr>
          <p:spPr bwMode="auto">
            <a:xfrm>
              <a:off x="2832"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5" name="Oval 66"/>
            <p:cNvSpPr>
              <a:spLocks noChangeArrowheads="1"/>
            </p:cNvSpPr>
            <p:nvPr/>
          </p:nvSpPr>
          <p:spPr bwMode="auto">
            <a:xfrm>
              <a:off x="2832"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6" name="Oval 67"/>
            <p:cNvSpPr>
              <a:spLocks noChangeArrowheads="1"/>
            </p:cNvSpPr>
            <p:nvPr/>
          </p:nvSpPr>
          <p:spPr bwMode="auto">
            <a:xfrm>
              <a:off x="2832" y="243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7" name="Oval 68"/>
            <p:cNvSpPr>
              <a:spLocks noChangeArrowheads="1"/>
            </p:cNvSpPr>
            <p:nvPr/>
          </p:nvSpPr>
          <p:spPr bwMode="auto">
            <a:xfrm>
              <a:off x="3216"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8" name="Oval 69"/>
            <p:cNvSpPr>
              <a:spLocks noChangeArrowheads="1"/>
            </p:cNvSpPr>
            <p:nvPr/>
          </p:nvSpPr>
          <p:spPr bwMode="auto">
            <a:xfrm>
              <a:off x="3216"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9" name="Oval 70"/>
            <p:cNvSpPr>
              <a:spLocks noChangeArrowheads="1"/>
            </p:cNvSpPr>
            <p:nvPr/>
          </p:nvSpPr>
          <p:spPr bwMode="auto">
            <a:xfrm>
              <a:off x="3216" y="240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0" name="Oval 71"/>
            <p:cNvSpPr>
              <a:spLocks noChangeArrowheads="1"/>
            </p:cNvSpPr>
            <p:nvPr/>
          </p:nvSpPr>
          <p:spPr bwMode="auto">
            <a:xfrm>
              <a:off x="3984" y="316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1" name="Oval 72"/>
            <p:cNvSpPr>
              <a:spLocks noChangeArrowheads="1"/>
            </p:cNvSpPr>
            <p:nvPr/>
          </p:nvSpPr>
          <p:spPr bwMode="auto">
            <a:xfrm>
              <a:off x="2448"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2" name="Oval 73"/>
            <p:cNvSpPr>
              <a:spLocks noChangeArrowheads="1"/>
            </p:cNvSpPr>
            <p:nvPr/>
          </p:nvSpPr>
          <p:spPr bwMode="auto">
            <a:xfrm>
              <a:off x="211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3" name="Oval 74"/>
            <p:cNvSpPr>
              <a:spLocks noChangeArrowheads="1"/>
            </p:cNvSpPr>
            <p:nvPr/>
          </p:nvSpPr>
          <p:spPr bwMode="auto">
            <a:xfrm>
              <a:off x="211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4" name="Oval 75"/>
            <p:cNvSpPr>
              <a:spLocks noChangeArrowheads="1"/>
            </p:cNvSpPr>
            <p:nvPr/>
          </p:nvSpPr>
          <p:spPr bwMode="auto">
            <a:xfrm>
              <a:off x="1296" y="340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5" name="Oval 76"/>
            <p:cNvSpPr>
              <a:spLocks noChangeArrowheads="1"/>
            </p:cNvSpPr>
            <p:nvPr/>
          </p:nvSpPr>
          <p:spPr bwMode="auto">
            <a:xfrm>
              <a:off x="2448" y="268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grpSp>
      <p:cxnSp>
        <p:nvCxnSpPr>
          <p:cNvPr id="4" name="Straight Arrow Connector 3"/>
          <p:cNvCxnSpPr>
            <a:stCxn id="17431" idx="2"/>
            <a:endCxn id="17462" idx="2"/>
          </p:cNvCxnSpPr>
          <p:nvPr/>
        </p:nvCxnSpPr>
        <p:spPr>
          <a:xfrm>
            <a:off x="1866900" y="1974875"/>
            <a:ext cx="2628900" cy="379119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17466" idx="2"/>
          </p:cNvCxnSpPr>
          <p:nvPr/>
        </p:nvCxnSpPr>
        <p:spPr>
          <a:xfrm>
            <a:off x="3759416" y="1930508"/>
            <a:ext cx="2565184" cy="38355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17465" idx="7"/>
          </p:cNvCxnSpPr>
          <p:nvPr/>
        </p:nvCxnSpPr>
        <p:spPr>
          <a:xfrm flipH="1">
            <a:off x="3951241" y="1892201"/>
            <a:ext cx="1497059" cy="385580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17471" idx="5"/>
          </p:cNvCxnSpPr>
          <p:nvPr/>
        </p:nvCxnSpPr>
        <p:spPr>
          <a:xfrm flipH="1">
            <a:off x="2732041" y="1929064"/>
            <a:ext cx="4468859" cy="385507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17480" idx="2"/>
          </p:cNvCxnSpPr>
          <p:nvPr/>
        </p:nvCxnSpPr>
        <p:spPr>
          <a:xfrm>
            <a:off x="1856163" y="2412193"/>
            <a:ext cx="4468437" cy="31089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17468" idx="1"/>
          </p:cNvCxnSpPr>
          <p:nvPr/>
        </p:nvCxnSpPr>
        <p:spPr>
          <a:xfrm>
            <a:off x="3695700" y="2349401"/>
            <a:ext cx="2030459" cy="339860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73972" y="5712835"/>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6302772" y="571283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3883622" y="571283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2672113" y="570218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6280944" y="544664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5703197" y="571283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5083572" y="572025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44739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3870217" y="544762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3870217" y="521666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56931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50835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4473972" y="521666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50835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3870217"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3307941"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5091994"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56931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5091994" y="465447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4473972" y="494621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3307941" y="542109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035572"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4454786" y="468748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4454786" y="4384030"/>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Dot </a:t>
            </a:r>
            <a:r>
              <a:rPr lang="en-US" dirty="0" smtClean="0"/>
              <a:t>Plot 						</a:t>
            </a:r>
            <a:r>
              <a:rPr lang="en-US" sz="2400" dirty="0" smtClean="0"/>
              <a:t>Distribution</a:t>
            </a:r>
            <a:endParaRPr lang="en-US" sz="2400" dirty="0"/>
          </a:p>
        </p:txBody>
      </p:sp>
    </p:spTree>
    <p:extLst>
      <p:ext uri="{BB962C8B-B14F-4D97-AF65-F5344CB8AC3E}">
        <p14:creationId xmlns:p14="http://schemas.microsoft.com/office/powerpoint/2010/main" val="185620047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500"/>
                            </p:stCondLst>
                            <p:childTnLst>
                              <p:par>
                                <p:cTn id="17" presetID="10" presetClass="exit" presetSubtype="0" fill="hold" nodeType="after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up)">
                                      <p:cBhvr>
                                        <p:cTn id="24" dur="500"/>
                                        <p:tgtEl>
                                          <p:spTgt spid="81"/>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81"/>
                                        </p:tgtEl>
                                      </p:cBhvr>
                                    </p:animEffect>
                                    <p:set>
                                      <p:cBhvr>
                                        <p:cTn id="31" dur="1" fill="hold">
                                          <p:stCondLst>
                                            <p:cond delay="499"/>
                                          </p:stCondLst>
                                        </p:cTn>
                                        <p:tgtEl>
                                          <p:spTgt spid="8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up)">
                                      <p:cBhvr>
                                        <p:cTn id="36" dur="500"/>
                                        <p:tgtEl>
                                          <p:spTgt spid="83"/>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93"/>
                                        </p:tgtEl>
                                        <p:attrNameLst>
                                          <p:attrName>style.visibility</p:attrName>
                                        </p:attrNameLst>
                                      </p:cBhvr>
                                      <p:to>
                                        <p:strVal val="visible"/>
                                      </p:to>
                                    </p:set>
                                  </p:childTnLst>
                                </p:cTn>
                              </p:par>
                            </p:childTnLst>
                          </p:cTn>
                        </p:par>
                        <p:par>
                          <p:cTn id="40" fill="hold">
                            <p:stCondLst>
                              <p:cond delay="500"/>
                            </p:stCondLst>
                            <p:childTnLst>
                              <p:par>
                                <p:cTn id="41" presetID="10" presetClass="exit" presetSubtype="0" fill="hold" nodeType="afterEffect">
                                  <p:stCondLst>
                                    <p:cond delay="0"/>
                                  </p:stCondLst>
                                  <p:childTnLst>
                                    <p:animEffect transition="out" filter="fade">
                                      <p:cBhvr>
                                        <p:cTn id="42" dur="500"/>
                                        <p:tgtEl>
                                          <p:spTgt spid="83"/>
                                        </p:tgtEl>
                                      </p:cBhvr>
                                    </p:animEffect>
                                    <p:set>
                                      <p:cBhvr>
                                        <p:cTn id="43" dur="1" fill="hold">
                                          <p:stCondLst>
                                            <p:cond delay="499"/>
                                          </p:stCondLst>
                                        </p:cTn>
                                        <p:tgtEl>
                                          <p:spTgt spid="8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up)">
                                      <p:cBhvr>
                                        <p:cTn id="48" dur="500"/>
                                        <p:tgtEl>
                                          <p:spTgt spid="85"/>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94"/>
                                        </p:tgtEl>
                                        <p:attrNameLst>
                                          <p:attrName>style.visibility</p:attrName>
                                        </p:attrNameLst>
                                      </p:cBhvr>
                                      <p:to>
                                        <p:strVal val="visible"/>
                                      </p:to>
                                    </p:set>
                                  </p:childTnLst>
                                </p:cTn>
                              </p:par>
                            </p:childTnLst>
                          </p:cTn>
                        </p:par>
                        <p:par>
                          <p:cTn id="52" fill="hold">
                            <p:stCondLst>
                              <p:cond delay="500"/>
                            </p:stCondLst>
                            <p:childTnLst>
                              <p:par>
                                <p:cTn id="53" presetID="10" presetClass="exit" presetSubtype="0" fill="hold" nodeType="afterEffect">
                                  <p:stCondLst>
                                    <p:cond delay="0"/>
                                  </p:stCondLst>
                                  <p:childTnLst>
                                    <p:animEffect transition="out" filter="fade">
                                      <p:cBhvr>
                                        <p:cTn id="54" dur="500"/>
                                        <p:tgtEl>
                                          <p:spTgt spid="85"/>
                                        </p:tgtEl>
                                      </p:cBhvr>
                                    </p:animEffect>
                                    <p:set>
                                      <p:cBhvr>
                                        <p:cTn id="55" dur="1" fill="hold">
                                          <p:stCondLst>
                                            <p:cond delay="499"/>
                                          </p:stCondLst>
                                        </p:cTn>
                                        <p:tgtEl>
                                          <p:spTgt spid="8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up)">
                                      <p:cBhvr>
                                        <p:cTn id="60" dur="500"/>
                                        <p:tgtEl>
                                          <p:spTgt spid="87"/>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95"/>
                                        </p:tgtEl>
                                        <p:attrNameLst>
                                          <p:attrName>style.visibility</p:attrName>
                                        </p:attrNameLst>
                                      </p:cBhvr>
                                      <p:to>
                                        <p:strVal val="visible"/>
                                      </p:to>
                                    </p:set>
                                  </p:childTnLst>
                                </p:cTn>
                              </p:par>
                            </p:childTnLst>
                          </p:cTn>
                        </p:par>
                        <p:par>
                          <p:cTn id="64" fill="hold">
                            <p:stCondLst>
                              <p:cond delay="500"/>
                            </p:stCondLst>
                            <p:childTnLst>
                              <p:par>
                                <p:cTn id="65" presetID="10" presetClass="exit" presetSubtype="0" fill="hold" nodeType="afterEffect">
                                  <p:stCondLst>
                                    <p:cond delay="0"/>
                                  </p:stCondLst>
                                  <p:childTnLst>
                                    <p:animEffect transition="out" filter="fade">
                                      <p:cBhvr>
                                        <p:cTn id="66" dur="500"/>
                                        <p:tgtEl>
                                          <p:spTgt spid="87"/>
                                        </p:tgtEl>
                                      </p:cBhvr>
                                    </p:animEffect>
                                    <p:set>
                                      <p:cBhvr>
                                        <p:cTn id="67" dur="1" fill="hold">
                                          <p:stCondLst>
                                            <p:cond delay="499"/>
                                          </p:stCondLst>
                                        </p:cTn>
                                        <p:tgtEl>
                                          <p:spTgt spid="8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wipe(up)">
                                      <p:cBhvr>
                                        <p:cTn id="72" dur="500"/>
                                        <p:tgtEl>
                                          <p:spTgt spid="89"/>
                                        </p:tgtEl>
                                      </p:cBhvr>
                                    </p:animEffec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childTnLst>
                                </p:cTn>
                              </p:par>
                            </p:childTnLst>
                          </p:cTn>
                        </p:par>
                        <p:par>
                          <p:cTn id="76" fill="hold">
                            <p:stCondLst>
                              <p:cond delay="500"/>
                            </p:stCondLst>
                            <p:childTnLst>
                              <p:par>
                                <p:cTn id="77" presetID="10" presetClass="exit" presetSubtype="0" fill="hold" nodeType="afterEffect">
                                  <p:stCondLst>
                                    <p:cond delay="500"/>
                                  </p:stCondLst>
                                  <p:childTnLst>
                                    <p:animEffect transition="out" filter="fade">
                                      <p:cBhvr>
                                        <p:cTn id="78" dur="500"/>
                                        <p:tgtEl>
                                          <p:spTgt spid="89"/>
                                        </p:tgtEl>
                                      </p:cBhvr>
                                    </p:animEffect>
                                    <p:set>
                                      <p:cBhvr>
                                        <p:cTn id="79" dur="1" fill="hold">
                                          <p:stCondLst>
                                            <p:cond delay="499"/>
                                          </p:stCondLst>
                                        </p:cTn>
                                        <p:tgtEl>
                                          <p:spTgt spid="8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500"/>
                                  </p:stCondLst>
                                  <p:childTnLst>
                                    <p:set>
                                      <p:cBhvr>
                                        <p:cTn id="86" dur="1" fill="hold">
                                          <p:stCondLst>
                                            <p:cond delay="0"/>
                                          </p:stCondLst>
                                        </p:cTn>
                                        <p:tgtEl>
                                          <p:spTgt spid="98"/>
                                        </p:tgtEl>
                                        <p:attrNameLst>
                                          <p:attrName>style.visibility</p:attrName>
                                        </p:attrNameLst>
                                      </p:cBhvr>
                                      <p:to>
                                        <p:strVal val="visible"/>
                                      </p:to>
                                    </p:set>
                                  </p:childTnLst>
                                </p:cTn>
                              </p:par>
                            </p:childTnLst>
                          </p:cTn>
                        </p:par>
                        <p:par>
                          <p:cTn id="87" fill="hold">
                            <p:stCondLst>
                              <p:cond delay="500"/>
                            </p:stCondLst>
                            <p:childTnLst>
                              <p:par>
                                <p:cTn id="88" presetID="1" presetClass="entr" presetSubtype="0" fill="hold" grpId="0" nodeType="afterEffect">
                                  <p:stCondLst>
                                    <p:cond delay="500"/>
                                  </p:stCondLst>
                                  <p:childTnLst>
                                    <p:set>
                                      <p:cBhvr>
                                        <p:cTn id="89" dur="1" fill="hold">
                                          <p:stCondLst>
                                            <p:cond delay="0"/>
                                          </p:stCondLst>
                                        </p:cTn>
                                        <p:tgtEl>
                                          <p:spTgt spid="99"/>
                                        </p:tgtEl>
                                        <p:attrNameLst>
                                          <p:attrName>style.visibility</p:attrName>
                                        </p:attrNameLst>
                                      </p:cBhvr>
                                      <p:to>
                                        <p:strVal val="visible"/>
                                      </p:to>
                                    </p:set>
                                  </p:childTnLst>
                                </p:cTn>
                              </p:par>
                            </p:childTnLst>
                          </p:cTn>
                        </p:par>
                        <p:par>
                          <p:cTn id="90" fill="hold">
                            <p:stCondLst>
                              <p:cond delay="1000"/>
                            </p:stCondLst>
                            <p:childTnLst>
                              <p:par>
                                <p:cTn id="91" presetID="1" presetClass="entr" presetSubtype="0" fill="hold" grpId="0" nodeType="afterEffect">
                                  <p:stCondLst>
                                    <p:cond delay="500"/>
                                  </p:stCondLst>
                                  <p:childTnLst>
                                    <p:set>
                                      <p:cBhvr>
                                        <p:cTn id="92" dur="1" fill="hold">
                                          <p:stCondLst>
                                            <p:cond delay="0"/>
                                          </p:stCondLst>
                                        </p:cTn>
                                        <p:tgtEl>
                                          <p:spTgt spid="100"/>
                                        </p:tgtEl>
                                        <p:attrNameLst>
                                          <p:attrName>style.visibility</p:attrName>
                                        </p:attrNameLst>
                                      </p:cBhvr>
                                      <p:to>
                                        <p:strVal val="visible"/>
                                      </p:to>
                                    </p:set>
                                  </p:childTnLst>
                                </p:cTn>
                              </p:par>
                            </p:childTnLst>
                          </p:cTn>
                        </p:par>
                        <p:par>
                          <p:cTn id="93" fill="hold">
                            <p:stCondLst>
                              <p:cond delay="1500"/>
                            </p:stCondLst>
                            <p:childTnLst>
                              <p:par>
                                <p:cTn id="94" presetID="1" presetClass="entr" presetSubtype="0" fill="hold" grpId="0" nodeType="afterEffect">
                                  <p:stCondLst>
                                    <p:cond delay="500"/>
                                  </p:stCondLst>
                                  <p:childTnLst>
                                    <p:set>
                                      <p:cBhvr>
                                        <p:cTn id="95" dur="1" fill="hold">
                                          <p:stCondLst>
                                            <p:cond delay="0"/>
                                          </p:stCondLst>
                                        </p:cTn>
                                        <p:tgtEl>
                                          <p:spTgt spid="101"/>
                                        </p:tgtEl>
                                        <p:attrNameLst>
                                          <p:attrName>style.visibility</p:attrName>
                                        </p:attrNameLst>
                                      </p:cBhvr>
                                      <p:to>
                                        <p:strVal val="visible"/>
                                      </p:to>
                                    </p:set>
                                  </p:childTnLst>
                                </p:cTn>
                              </p:par>
                            </p:childTnLst>
                          </p:cTn>
                        </p:par>
                        <p:par>
                          <p:cTn id="96" fill="hold">
                            <p:stCondLst>
                              <p:cond delay="2000"/>
                            </p:stCondLst>
                            <p:childTnLst>
                              <p:par>
                                <p:cTn id="97" presetID="1" presetClass="entr" presetSubtype="0" fill="hold" grpId="0" nodeType="afterEffect">
                                  <p:stCondLst>
                                    <p:cond delay="400"/>
                                  </p:stCondLst>
                                  <p:childTnLst>
                                    <p:set>
                                      <p:cBhvr>
                                        <p:cTn id="98" dur="1" fill="hold">
                                          <p:stCondLst>
                                            <p:cond delay="0"/>
                                          </p:stCondLst>
                                        </p:cTn>
                                        <p:tgtEl>
                                          <p:spTgt spid="102"/>
                                        </p:tgtEl>
                                        <p:attrNameLst>
                                          <p:attrName>style.visibility</p:attrName>
                                        </p:attrNameLst>
                                      </p:cBhvr>
                                      <p:to>
                                        <p:strVal val="visible"/>
                                      </p:to>
                                    </p:set>
                                  </p:childTnLst>
                                </p:cTn>
                              </p:par>
                            </p:childTnLst>
                          </p:cTn>
                        </p:par>
                        <p:par>
                          <p:cTn id="99" fill="hold">
                            <p:stCondLst>
                              <p:cond delay="2400"/>
                            </p:stCondLst>
                            <p:childTnLst>
                              <p:par>
                                <p:cTn id="100" presetID="1" presetClass="entr" presetSubtype="0" fill="hold" grpId="0" nodeType="afterEffect">
                                  <p:stCondLst>
                                    <p:cond delay="400"/>
                                  </p:stCondLst>
                                  <p:childTnLst>
                                    <p:set>
                                      <p:cBhvr>
                                        <p:cTn id="101" dur="1" fill="hold">
                                          <p:stCondLst>
                                            <p:cond delay="0"/>
                                          </p:stCondLst>
                                        </p:cTn>
                                        <p:tgtEl>
                                          <p:spTgt spid="103"/>
                                        </p:tgtEl>
                                        <p:attrNameLst>
                                          <p:attrName>style.visibility</p:attrName>
                                        </p:attrNameLst>
                                      </p:cBhvr>
                                      <p:to>
                                        <p:strVal val="visible"/>
                                      </p:to>
                                    </p:set>
                                  </p:childTnLst>
                                </p:cTn>
                              </p:par>
                            </p:childTnLst>
                          </p:cTn>
                        </p:par>
                        <p:par>
                          <p:cTn id="102" fill="hold">
                            <p:stCondLst>
                              <p:cond delay="2800"/>
                            </p:stCondLst>
                            <p:childTnLst>
                              <p:par>
                                <p:cTn id="103" presetID="1" presetClass="entr" presetSubtype="0" fill="hold" grpId="0" nodeType="afterEffect">
                                  <p:stCondLst>
                                    <p:cond delay="300"/>
                                  </p:stCondLst>
                                  <p:childTnLst>
                                    <p:set>
                                      <p:cBhvr>
                                        <p:cTn id="104" dur="1" fill="hold">
                                          <p:stCondLst>
                                            <p:cond delay="0"/>
                                          </p:stCondLst>
                                        </p:cTn>
                                        <p:tgtEl>
                                          <p:spTgt spid="104"/>
                                        </p:tgtEl>
                                        <p:attrNameLst>
                                          <p:attrName>style.visibility</p:attrName>
                                        </p:attrNameLst>
                                      </p:cBhvr>
                                      <p:to>
                                        <p:strVal val="visible"/>
                                      </p:to>
                                    </p:set>
                                  </p:childTnLst>
                                </p:cTn>
                              </p:par>
                            </p:childTnLst>
                          </p:cTn>
                        </p:par>
                        <p:par>
                          <p:cTn id="105" fill="hold">
                            <p:stCondLst>
                              <p:cond delay="3100"/>
                            </p:stCondLst>
                            <p:childTnLst>
                              <p:par>
                                <p:cTn id="106" presetID="1" presetClass="entr" presetSubtype="0" fill="hold" grpId="0" nodeType="afterEffect">
                                  <p:stCondLst>
                                    <p:cond delay="300"/>
                                  </p:stCondLst>
                                  <p:childTnLst>
                                    <p:set>
                                      <p:cBhvr>
                                        <p:cTn id="107" dur="1" fill="hold">
                                          <p:stCondLst>
                                            <p:cond delay="0"/>
                                          </p:stCondLst>
                                        </p:cTn>
                                        <p:tgtEl>
                                          <p:spTgt spid="105"/>
                                        </p:tgtEl>
                                        <p:attrNameLst>
                                          <p:attrName>style.visibility</p:attrName>
                                        </p:attrNameLst>
                                      </p:cBhvr>
                                      <p:to>
                                        <p:strVal val="visible"/>
                                      </p:to>
                                    </p:set>
                                  </p:childTnLst>
                                </p:cTn>
                              </p:par>
                            </p:childTnLst>
                          </p:cTn>
                        </p:par>
                        <p:par>
                          <p:cTn id="108" fill="hold">
                            <p:stCondLst>
                              <p:cond delay="3400"/>
                            </p:stCondLst>
                            <p:childTnLst>
                              <p:par>
                                <p:cTn id="109" presetID="1" presetClass="entr" presetSubtype="0" fill="hold" grpId="0" nodeType="afterEffect">
                                  <p:stCondLst>
                                    <p:cond delay="200"/>
                                  </p:stCondLst>
                                  <p:childTnLst>
                                    <p:set>
                                      <p:cBhvr>
                                        <p:cTn id="110" dur="1" fill="hold">
                                          <p:stCondLst>
                                            <p:cond delay="0"/>
                                          </p:stCondLst>
                                        </p:cTn>
                                        <p:tgtEl>
                                          <p:spTgt spid="106"/>
                                        </p:tgtEl>
                                        <p:attrNameLst>
                                          <p:attrName>style.visibility</p:attrName>
                                        </p:attrNameLst>
                                      </p:cBhvr>
                                      <p:to>
                                        <p:strVal val="visible"/>
                                      </p:to>
                                    </p:set>
                                  </p:childTnLst>
                                </p:cTn>
                              </p:par>
                            </p:childTnLst>
                          </p:cTn>
                        </p:par>
                        <p:par>
                          <p:cTn id="111" fill="hold">
                            <p:stCondLst>
                              <p:cond delay="3600"/>
                            </p:stCondLst>
                            <p:childTnLst>
                              <p:par>
                                <p:cTn id="112" presetID="1" presetClass="entr" presetSubtype="0" fill="hold" grpId="0" nodeType="afterEffect">
                                  <p:stCondLst>
                                    <p:cond delay="200"/>
                                  </p:stCondLst>
                                  <p:childTnLst>
                                    <p:set>
                                      <p:cBhvr>
                                        <p:cTn id="113" dur="1" fill="hold">
                                          <p:stCondLst>
                                            <p:cond delay="0"/>
                                          </p:stCondLst>
                                        </p:cTn>
                                        <p:tgtEl>
                                          <p:spTgt spid="107"/>
                                        </p:tgtEl>
                                        <p:attrNameLst>
                                          <p:attrName>style.visibility</p:attrName>
                                        </p:attrNameLst>
                                      </p:cBhvr>
                                      <p:to>
                                        <p:strVal val="visible"/>
                                      </p:to>
                                    </p:set>
                                  </p:childTnLst>
                                </p:cTn>
                              </p:par>
                            </p:childTnLst>
                          </p:cTn>
                        </p:par>
                        <p:par>
                          <p:cTn id="114" fill="hold">
                            <p:stCondLst>
                              <p:cond delay="3800"/>
                            </p:stCondLst>
                            <p:childTnLst>
                              <p:par>
                                <p:cTn id="115" presetID="1" presetClass="entr" presetSubtype="0" fill="hold" grpId="0" nodeType="afterEffect">
                                  <p:stCondLst>
                                    <p:cond delay="100"/>
                                  </p:stCondLst>
                                  <p:childTnLst>
                                    <p:set>
                                      <p:cBhvr>
                                        <p:cTn id="116" dur="1" fill="hold">
                                          <p:stCondLst>
                                            <p:cond delay="0"/>
                                          </p:stCondLst>
                                        </p:cTn>
                                        <p:tgtEl>
                                          <p:spTgt spid="108"/>
                                        </p:tgtEl>
                                        <p:attrNameLst>
                                          <p:attrName>style.visibility</p:attrName>
                                        </p:attrNameLst>
                                      </p:cBhvr>
                                      <p:to>
                                        <p:strVal val="visible"/>
                                      </p:to>
                                    </p:set>
                                  </p:childTnLst>
                                </p:cTn>
                              </p:par>
                            </p:childTnLst>
                          </p:cTn>
                        </p:par>
                        <p:par>
                          <p:cTn id="117" fill="hold">
                            <p:stCondLst>
                              <p:cond delay="3900"/>
                            </p:stCondLst>
                            <p:childTnLst>
                              <p:par>
                                <p:cTn id="118" presetID="1" presetClass="entr" presetSubtype="0" fill="hold" grpId="0" nodeType="afterEffect">
                                  <p:stCondLst>
                                    <p:cond delay="100"/>
                                  </p:stCondLst>
                                  <p:childTnLst>
                                    <p:set>
                                      <p:cBhvr>
                                        <p:cTn id="119" dur="1" fill="hold">
                                          <p:stCondLst>
                                            <p:cond delay="0"/>
                                          </p:stCondLst>
                                        </p:cTn>
                                        <p:tgtEl>
                                          <p:spTgt spid="109"/>
                                        </p:tgtEl>
                                        <p:attrNameLst>
                                          <p:attrName>style.visibility</p:attrName>
                                        </p:attrNameLst>
                                      </p:cBhvr>
                                      <p:to>
                                        <p:strVal val="visible"/>
                                      </p:to>
                                    </p:set>
                                  </p:child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0"/>
                                          </p:stCondLst>
                                        </p:cTn>
                                        <p:tgtEl>
                                          <p:spTgt spid="110"/>
                                        </p:tgtEl>
                                        <p:attrNameLst>
                                          <p:attrName>style.visibility</p:attrName>
                                        </p:attrNameLst>
                                      </p:cBhvr>
                                      <p:to>
                                        <p:strVal val="visible"/>
                                      </p:to>
                                    </p:set>
                                  </p:childTnLst>
                                </p:cTn>
                              </p:par>
                            </p:childTnLst>
                          </p:cTn>
                        </p:par>
                        <p:par>
                          <p:cTn id="123" fill="hold">
                            <p:stCondLst>
                              <p:cond delay="4000"/>
                            </p:stCondLst>
                            <p:childTnLst>
                              <p:par>
                                <p:cTn id="124" presetID="1" presetClass="entr" presetSubtype="0" fill="hold" grpId="0" nodeType="afterEffect">
                                  <p:stCondLst>
                                    <p:cond delay="0"/>
                                  </p:stCondLst>
                                  <p:childTnLst>
                                    <p:set>
                                      <p:cBhvr>
                                        <p:cTn id="125" dur="1" fill="hold">
                                          <p:stCondLst>
                                            <p:cond delay="0"/>
                                          </p:stCondLst>
                                        </p:cTn>
                                        <p:tgtEl>
                                          <p:spTgt spid="111"/>
                                        </p:tgtEl>
                                        <p:attrNameLst>
                                          <p:attrName>style.visibility</p:attrName>
                                        </p:attrNameLst>
                                      </p:cBhvr>
                                      <p:to>
                                        <p:strVal val="visible"/>
                                      </p:to>
                                    </p:set>
                                  </p:childTnLst>
                                </p:cTn>
                              </p:par>
                            </p:childTnLst>
                          </p:cTn>
                        </p:par>
                        <p:par>
                          <p:cTn id="126" fill="hold">
                            <p:stCondLst>
                              <p:cond delay="4000"/>
                            </p:stCondLst>
                            <p:childTnLst>
                              <p:par>
                                <p:cTn id="127" presetID="1" presetClass="entr" presetSubtype="0" fill="hold" grpId="0" nodeType="afterEffect">
                                  <p:stCondLst>
                                    <p:cond delay="0"/>
                                  </p:stCondLst>
                                  <p:childTnLst>
                                    <p:set>
                                      <p:cBhvr>
                                        <p:cTn id="128" dur="1" fill="hold">
                                          <p:stCondLst>
                                            <p:cond delay="0"/>
                                          </p:stCondLst>
                                        </p:cTn>
                                        <p:tgtEl>
                                          <p:spTgt spid="112"/>
                                        </p:tgtEl>
                                        <p:attrNameLst>
                                          <p:attrName>style.visibility</p:attrName>
                                        </p:attrNameLst>
                                      </p:cBhvr>
                                      <p:to>
                                        <p:strVal val="visible"/>
                                      </p:to>
                                    </p:set>
                                  </p:childTnLst>
                                </p:cTn>
                              </p:par>
                            </p:childTnLst>
                          </p:cTn>
                        </p:par>
                        <p:par>
                          <p:cTn id="129" fill="hold">
                            <p:stCondLst>
                              <p:cond delay="4000"/>
                            </p:stCondLst>
                            <p:childTnLst>
                              <p:par>
                                <p:cTn id="130" presetID="1" presetClass="entr" presetSubtype="0" fill="hold" grpId="0" nodeType="afterEffect">
                                  <p:stCondLst>
                                    <p:cond delay="0"/>
                                  </p:stCondLst>
                                  <p:childTnLst>
                                    <p:set>
                                      <p:cBhvr>
                                        <p:cTn id="131" dur="1" fill="hold">
                                          <p:stCondLst>
                                            <p:cond delay="0"/>
                                          </p:stCondLst>
                                        </p:cTn>
                                        <p:tgtEl>
                                          <p:spTgt spid="113"/>
                                        </p:tgtEl>
                                        <p:attrNameLst>
                                          <p:attrName>style.visibility</p:attrName>
                                        </p:attrNameLst>
                                      </p:cBhvr>
                                      <p:to>
                                        <p:strVal val="visible"/>
                                      </p:to>
                                    </p:set>
                                  </p:childTnLst>
                                </p:cTn>
                              </p:par>
                            </p:childTnLst>
                          </p:cTn>
                        </p:par>
                        <p:par>
                          <p:cTn id="132" fill="hold">
                            <p:stCondLst>
                              <p:cond delay="4000"/>
                            </p:stCondLst>
                            <p:childTnLst>
                              <p:par>
                                <p:cTn id="133" presetID="1" presetClass="entr" presetSubtype="0" fill="hold" grpId="0" nodeType="afterEffect">
                                  <p:stCondLst>
                                    <p:cond delay="0"/>
                                  </p:stCondLst>
                                  <p:childTnLst>
                                    <p:set>
                                      <p:cBhvr>
                                        <p:cTn id="13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914400" y="6167400"/>
            <a:ext cx="7315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1" name="Line 3"/>
          <p:cNvSpPr>
            <a:spLocks noChangeShapeType="1"/>
          </p:cNvSpPr>
          <p:nvPr/>
        </p:nvSpPr>
        <p:spPr bwMode="auto">
          <a:xfrm>
            <a:off x="4572000" y="6091200"/>
            <a:ext cx="0" cy="152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2" name="Text Box 4"/>
          <p:cNvSpPr txBox="1">
            <a:spLocks noChangeArrowheads="1"/>
          </p:cNvSpPr>
          <p:nvPr/>
        </p:nvSpPr>
        <p:spPr bwMode="auto">
          <a:xfrm>
            <a:off x="44196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0</a:t>
            </a:r>
          </a:p>
        </p:txBody>
      </p:sp>
      <p:sp>
        <p:nvSpPr>
          <p:cNvPr id="17413" name="Text Box 5"/>
          <p:cNvSpPr txBox="1">
            <a:spLocks noChangeArrowheads="1"/>
          </p:cNvSpPr>
          <p:nvPr/>
        </p:nvSpPr>
        <p:spPr bwMode="auto">
          <a:xfrm>
            <a:off x="50292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14" name="Text Box 6"/>
          <p:cNvSpPr txBox="1">
            <a:spLocks noChangeArrowheads="1"/>
          </p:cNvSpPr>
          <p:nvPr/>
        </p:nvSpPr>
        <p:spPr bwMode="auto">
          <a:xfrm>
            <a:off x="56388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15" name="Text Box 7"/>
          <p:cNvSpPr txBox="1">
            <a:spLocks noChangeArrowheads="1"/>
          </p:cNvSpPr>
          <p:nvPr/>
        </p:nvSpPr>
        <p:spPr bwMode="auto">
          <a:xfrm>
            <a:off x="62484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16" name="Text Box 8"/>
          <p:cNvSpPr txBox="1">
            <a:spLocks noChangeArrowheads="1"/>
          </p:cNvSpPr>
          <p:nvPr/>
        </p:nvSpPr>
        <p:spPr bwMode="auto">
          <a:xfrm>
            <a:off x="68580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17" name="Text Box 9"/>
          <p:cNvSpPr txBox="1">
            <a:spLocks noChangeArrowheads="1"/>
          </p:cNvSpPr>
          <p:nvPr/>
        </p:nvSpPr>
        <p:spPr bwMode="auto">
          <a:xfrm>
            <a:off x="74676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18" name="Text Box 10"/>
          <p:cNvSpPr txBox="1">
            <a:spLocks noChangeArrowheads="1"/>
          </p:cNvSpPr>
          <p:nvPr/>
        </p:nvSpPr>
        <p:spPr bwMode="auto">
          <a:xfrm>
            <a:off x="8001000" y="62436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19" name="Text Box 11"/>
          <p:cNvSpPr txBox="1">
            <a:spLocks noChangeArrowheads="1"/>
          </p:cNvSpPr>
          <p:nvPr/>
        </p:nvSpPr>
        <p:spPr bwMode="auto">
          <a:xfrm>
            <a:off x="37338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17420" name="Text Box 12"/>
          <p:cNvSpPr txBox="1">
            <a:spLocks noChangeArrowheads="1"/>
          </p:cNvSpPr>
          <p:nvPr/>
        </p:nvSpPr>
        <p:spPr bwMode="auto">
          <a:xfrm>
            <a:off x="31242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17421" name="Text Box 13"/>
          <p:cNvSpPr txBox="1">
            <a:spLocks noChangeArrowheads="1"/>
          </p:cNvSpPr>
          <p:nvPr/>
        </p:nvSpPr>
        <p:spPr bwMode="auto">
          <a:xfrm>
            <a:off x="25146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17422" name="Text Box 14"/>
          <p:cNvSpPr txBox="1">
            <a:spLocks noChangeArrowheads="1"/>
          </p:cNvSpPr>
          <p:nvPr/>
        </p:nvSpPr>
        <p:spPr bwMode="auto">
          <a:xfrm>
            <a:off x="19050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17423" name="Text Box 15"/>
          <p:cNvSpPr txBox="1">
            <a:spLocks noChangeArrowheads="1"/>
          </p:cNvSpPr>
          <p:nvPr/>
        </p:nvSpPr>
        <p:spPr bwMode="auto">
          <a:xfrm>
            <a:off x="12954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17424" name="Text Box 16"/>
          <p:cNvSpPr txBox="1">
            <a:spLocks noChangeArrowheads="1"/>
          </p:cNvSpPr>
          <p:nvPr/>
        </p:nvSpPr>
        <p:spPr bwMode="auto">
          <a:xfrm>
            <a:off x="685800" y="62436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17425" name="Rectangle 28"/>
          <p:cNvSpPr>
            <a:spLocks noChangeArrowheads="1"/>
          </p:cNvSpPr>
          <p:nvPr/>
        </p:nvSpPr>
        <p:spPr bwMode="auto">
          <a:xfrm>
            <a:off x="1066800" y="1578000"/>
            <a:ext cx="6934200" cy="1295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426" name="Line 29"/>
          <p:cNvSpPr>
            <a:spLocks noChangeShapeType="1"/>
          </p:cNvSpPr>
          <p:nvPr/>
        </p:nvSpPr>
        <p:spPr bwMode="auto">
          <a:xfrm>
            <a:off x="27432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7" name="Line 30"/>
          <p:cNvSpPr>
            <a:spLocks noChangeShapeType="1"/>
          </p:cNvSpPr>
          <p:nvPr/>
        </p:nvSpPr>
        <p:spPr bwMode="auto">
          <a:xfrm>
            <a:off x="44958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8" name="Line 31"/>
          <p:cNvSpPr>
            <a:spLocks noChangeShapeType="1"/>
          </p:cNvSpPr>
          <p:nvPr/>
        </p:nvSpPr>
        <p:spPr bwMode="auto">
          <a:xfrm>
            <a:off x="6248400" y="1578000"/>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9" name="Line 32"/>
          <p:cNvSpPr>
            <a:spLocks noChangeShapeType="1"/>
          </p:cNvSpPr>
          <p:nvPr/>
        </p:nvSpPr>
        <p:spPr bwMode="auto">
          <a:xfrm>
            <a:off x="1066800" y="20352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0" name="Line 33"/>
          <p:cNvSpPr>
            <a:spLocks noChangeShapeType="1"/>
          </p:cNvSpPr>
          <p:nvPr/>
        </p:nvSpPr>
        <p:spPr bwMode="auto">
          <a:xfrm>
            <a:off x="1066800" y="24924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1" name="Text Box 34"/>
          <p:cNvSpPr txBox="1">
            <a:spLocks noChangeArrowheads="1"/>
          </p:cNvSpPr>
          <p:nvPr/>
        </p:nvSpPr>
        <p:spPr bwMode="auto">
          <a:xfrm>
            <a:off x="12192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32" name="Text Box 35"/>
          <p:cNvSpPr txBox="1">
            <a:spLocks noChangeArrowheads="1"/>
          </p:cNvSpPr>
          <p:nvPr/>
        </p:nvSpPr>
        <p:spPr bwMode="auto">
          <a:xfrm>
            <a:off x="12192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3" name="Text Box 36"/>
          <p:cNvSpPr txBox="1">
            <a:spLocks noChangeArrowheads="1"/>
          </p:cNvSpPr>
          <p:nvPr/>
        </p:nvSpPr>
        <p:spPr bwMode="auto">
          <a:xfrm>
            <a:off x="12192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4" name="Text Box 37"/>
          <p:cNvSpPr txBox="1">
            <a:spLocks noChangeArrowheads="1"/>
          </p:cNvSpPr>
          <p:nvPr/>
        </p:nvSpPr>
        <p:spPr bwMode="auto">
          <a:xfrm>
            <a:off x="30480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35" name="Text Box 38"/>
          <p:cNvSpPr txBox="1">
            <a:spLocks noChangeArrowheads="1"/>
          </p:cNvSpPr>
          <p:nvPr/>
        </p:nvSpPr>
        <p:spPr bwMode="auto">
          <a:xfrm>
            <a:off x="30480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36" name="Text Box 39"/>
          <p:cNvSpPr txBox="1">
            <a:spLocks noChangeArrowheads="1"/>
          </p:cNvSpPr>
          <p:nvPr/>
        </p:nvSpPr>
        <p:spPr bwMode="auto">
          <a:xfrm>
            <a:off x="30480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7" name="Text Box 40"/>
          <p:cNvSpPr txBox="1">
            <a:spLocks noChangeArrowheads="1"/>
          </p:cNvSpPr>
          <p:nvPr/>
        </p:nvSpPr>
        <p:spPr bwMode="auto">
          <a:xfrm>
            <a:off x="48006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8" name="Text Box 41"/>
          <p:cNvSpPr txBox="1">
            <a:spLocks noChangeArrowheads="1"/>
          </p:cNvSpPr>
          <p:nvPr/>
        </p:nvSpPr>
        <p:spPr bwMode="auto">
          <a:xfrm>
            <a:off x="48006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39" name="Text Box 42"/>
          <p:cNvSpPr txBox="1">
            <a:spLocks noChangeArrowheads="1"/>
          </p:cNvSpPr>
          <p:nvPr/>
        </p:nvSpPr>
        <p:spPr bwMode="auto">
          <a:xfrm>
            <a:off x="48006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40" name="Text Box 43"/>
          <p:cNvSpPr txBox="1">
            <a:spLocks noChangeArrowheads="1"/>
          </p:cNvSpPr>
          <p:nvPr/>
        </p:nvSpPr>
        <p:spPr bwMode="auto">
          <a:xfrm>
            <a:off x="6553200" y="157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-3</a:t>
            </a:r>
          </a:p>
        </p:txBody>
      </p:sp>
      <p:sp>
        <p:nvSpPr>
          <p:cNvPr id="17441" name="Text Box 44"/>
          <p:cNvSpPr txBox="1">
            <a:spLocks noChangeArrowheads="1"/>
          </p:cNvSpPr>
          <p:nvPr/>
        </p:nvSpPr>
        <p:spPr bwMode="auto">
          <a:xfrm>
            <a:off x="6553200" y="2035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42" name="Text Box 45"/>
          <p:cNvSpPr txBox="1">
            <a:spLocks noChangeArrowheads="1"/>
          </p:cNvSpPr>
          <p:nvPr/>
        </p:nvSpPr>
        <p:spPr bwMode="auto">
          <a:xfrm>
            <a:off x="6553200" y="2476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43" name="Rectangle 46"/>
          <p:cNvSpPr>
            <a:spLocks noChangeArrowheads="1"/>
          </p:cNvSpPr>
          <p:nvPr/>
        </p:nvSpPr>
        <p:spPr bwMode="auto">
          <a:xfrm>
            <a:off x="1066800" y="2873400"/>
            <a:ext cx="6934200" cy="137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444" name="Line 47"/>
          <p:cNvSpPr>
            <a:spLocks noChangeShapeType="1"/>
          </p:cNvSpPr>
          <p:nvPr/>
        </p:nvSpPr>
        <p:spPr bwMode="auto">
          <a:xfrm>
            <a:off x="27432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5" name="Line 48"/>
          <p:cNvSpPr>
            <a:spLocks noChangeShapeType="1"/>
          </p:cNvSpPr>
          <p:nvPr/>
        </p:nvSpPr>
        <p:spPr bwMode="auto">
          <a:xfrm>
            <a:off x="44958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6" name="Line 49"/>
          <p:cNvSpPr>
            <a:spLocks noChangeShapeType="1"/>
          </p:cNvSpPr>
          <p:nvPr/>
        </p:nvSpPr>
        <p:spPr bwMode="auto">
          <a:xfrm>
            <a:off x="6248400" y="2873400"/>
            <a:ext cx="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7" name="Line 50"/>
          <p:cNvSpPr>
            <a:spLocks noChangeShapeType="1"/>
          </p:cNvSpPr>
          <p:nvPr/>
        </p:nvSpPr>
        <p:spPr bwMode="auto">
          <a:xfrm>
            <a:off x="1066800" y="33306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8" name="Line 51"/>
          <p:cNvSpPr>
            <a:spLocks noChangeShapeType="1"/>
          </p:cNvSpPr>
          <p:nvPr/>
        </p:nvSpPr>
        <p:spPr bwMode="auto">
          <a:xfrm>
            <a:off x="1066800" y="3787800"/>
            <a:ext cx="693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9" name="Text Box 52"/>
          <p:cNvSpPr txBox="1">
            <a:spLocks noChangeArrowheads="1"/>
          </p:cNvSpPr>
          <p:nvPr/>
        </p:nvSpPr>
        <p:spPr bwMode="auto">
          <a:xfrm>
            <a:off x="12192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0" name="Text Box 53"/>
          <p:cNvSpPr txBox="1">
            <a:spLocks noChangeArrowheads="1"/>
          </p:cNvSpPr>
          <p:nvPr/>
        </p:nvSpPr>
        <p:spPr bwMode="auto">
          <a:xfrm>
            <a:off x="12192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1" name="Text Box 54"/>
          <p:cNvSpPr txBox="1">
            <a:spLocks noChangeArrowheads="1"/>
          </p:cNvSpPr>
          <p:nvPr/>
        </p:nvSpPr>
        <p:spPr bwMode="auto">
          <a:xfrm>
            <a:off x="12192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2" name="Text Box 55"/>
          <p:cNvSpPr txBox="1">
            <a:spLocks noChangeArrowheads="1"/>
          </p:cNvSpPr>
          <p:nvPr/>
        </p:nvSpPr>
        <p:spPr bwMode="auto">
          <a:xfrm>
            <a:off x="30480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3" name="Text Box 56"/>
          <p:cNvSpPr txBox="1">
            <a:spLocks noChangeArrowheads="1"/>
          </p:cNvSpPr>
          <p:nvPr/>
        </p:nvSpPr>
        <p:spPr bwMode="auto">
          <a:xfrm>
            <a:off x="30480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4" name="Text Box 57"/>
          <p:cNvSpPr txBox="1">
            <a:spLocks noChangeArrowheads="1"/>
          </p:cNvSpPr>
          <p:nvPr/>
        </p:nvSpPr>
        <p:spPr bwMode="auto">
          <a:xfrm>
            <a:off x="30480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-4</a:t>
            </a:r>
          </a:p>
        </p:txBody>
      </p:sp>
      <p:sp>
        <p:nvSpPr>
          <p:cNvPr id="17455" name="Text Box 58"/>
          <p:cNvSpPr txBox="1">
            <a:spLocks noChangeArrowheads="1"/>
          </p:cNvSpPr>
          <p:nvPr/>
        </p:nvSpPr>
        <p:spPr bwMode="auto">
          <a:xfrm>
            <a:off x="48006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6" name="Text Box 59"/>
          <p:cNvSpPr txBox="1">
            <a:spLocks noChangeArrowheads="1"/>
          </p:cNvSpPr>
          <p:nvPr/>
        </p:nvSpPr>
        <p:spPr bwMode="auto">
          <a:xfrm>
            <a:off x="48006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1</a:t>
            </a:r>
          </a:p>
        </p:txBody>
      </p:sp>
      <p:sp>
        <p:nvSpPr>
          <p:cNvPr id="17457" name="Text Box 60"/>
          <p:cNvSpPr txBox="1">
            <a:spLocks noChangeArrowheads="1"/>
          </p:cNvSpPr>
          <p:nvPr/>
        </p:nvSpPr>
        <p:spPr bwMode="auto">
          <a:xfrm>
            <a:off x="48006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58" name="Text Box 61"/>
          <p:cNvSpPr txBox="1">
            <a:spLocks noChangeArrowheads="1"/>
          </p:cNvSpPr>
          <p:nvPr/>
        </p:nvSpPr>
        <p:spPr bwMode="auto">
          <a:xfrm>
            <a:off x="6553200" y="28575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-2</a:t>
            </a:r>
          </a:p>
        </p:txBody>
      </p:sp>
      <p:sp>
        <p:nvSpPr>
          <p:cNvPr id="17459" name="Text Box 62"/>
          <p:cNvSpPr txBox="1">
            <a:spLocks noChangeArrowheads="1"/>
          </p:cNvSpPr>
          <p:nvPr/>
        </p:nvSpPr>
        <p:spPr bwMode="auto">
          <a:xfrm>
            <a:off x="6553200" y="3314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sp>
        <p:nvSpPr>
          <p:cNvPr id="17460" name="Text Box 63"/>
          <p:cNvSpPr txBox="1">
            <a:spLocks noChangeArrowheads="1"/>
          </p:cNvSpPr>
          <p:nvPr/>
        </p:nvSpPr>
        <p:spPr bwMode="auto">
          <a:xfrm>
            <a:off x="6553200" y="37719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2000" b="0" dirty="0">
                <a:solidFill>
                  <a:schemeClr val="hlink"/>
                </a:solidFill>
                <a:latin typeface="Arial" charset="0"/>
              </a:rPr>
              <a:t>0</a:t>
            </a:r>
          </a:p>
        </p:txBody>
      </p:sp>
      <p:grpSp>
        <p:nvGrpSpPr>
          <p:cNvPr id="2" name="Group 79"/>
          <p:cNvGrpSpPr>
            <a:grpSpLocks/>
          </p:cNvGrpSpPr>
          <p:nvPr/>
        </p:nvGrpSpPr>
        <p:grpSpPr bwMode="auto">
          <a:xfrm>
            <a:off x="2057400" y="4422361"/>
            <a:ext cx="4343400" cy="1379913"/>
            <a:chOff x="1296" y="2160"/>
            <a:chExt cx="2736" cy="1296"/>
          </a:xfrm>
        </p:grpSpPr>
        <p:sp>
          <p:nvSpPr>
            <p:cNvPr id="17462" name="Oval 17"/>
            <p:cNvSpPr>
              <a:spLocks noChangeArrowheads="1"/>
            </p:cNvSpPr>
            <p:nvPr/>
          </p:nvSpPr>
          <p:spPr bwMode="auto">
            <a:xfrm>
              <a:off x="283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3" name="Oval 18"/>
            <p:cNvSpPr>
              <a:spLocks noChangeArrowheads="1"/>
            </p:cNvSpPr>
            <p:nvPr/>
          </p:nvSpPr>
          <p:spPr bwMode="auto">
            <a:xfrm>
              <a:off x="2832" y="216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4" name="Oval 19"/>
            <p:cNvSpPr>
              <a:spLocks noChangeArrowheads="1"/>
            </p:cNvSpPr>
            <p:nvPr/>
          </p:nvSpPr>
          <p:spPr bwMode="auto">
            <a:xfrm>
              <a:off x="3600"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5" name="Oval 20"/>
            <p:cNvSpPr>
              <a:spLocks noChangeArrowheads="1"/>
            </p:cNvSpPr>
            <p:nvPr/>
          </p:nvSpPr>
          <p:spPr bwMode="auto">
            <a:xfrm>
              <a:off x="2448"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6" name="Oval 21"/>
            <p:cNvSpPr>
              <a:spLocks noChangeArrowheads="1"/>
            </p:cNvSpPr>
            <p:nvPr/>
          </p:nvSpPr>
          <p:spPr bwMode="auto">
            <a:xfrm>
              <a:off x="3984"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7" name="Oval 22"/>
            <p:cNvSpPr>
              <a:spLocks noChangeArrowheads="1"/>
            </p:cNvSpPr>
            <p:nvPr/>
          </p:nvSpPr>
          <p:spPr bwMode="auto">
            <a:xfrm>
              <a:off x="3216"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8" name="Oval 23"/>
            <p:cNvSpPr>
              <a:spLocks noChangeArrowheads="1"/>
            </p:cNvSpPr>
            <p:nvPr/>
          </p:nvSpPr>
          <p:spPr bwMode="auto">
            <a:xfrm>
              <a:off x="360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69" name="Oval 24"/>
            <p:cNvSpPr>
              <a:spLocks noChangeArrowheads="1"/>
            </p:cNvSpPr>
            <p:nvPr/>
          </p:nvSpPr>
          <p:spPr bwMode="auto">
            <a:xfrm>
              <a:off x="3216"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0" name="Oval 25"/>
            <p:cNvSpPr>
              <a:spLocks noChangeArrowheads="1"/>
            </p:cNvSpPr>
            <p:nvPr/>
          </p:nvSpPr>
          <p:spPr bwMode="auto">
            <a:xfrm>
              <a:off x="3600"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1" name="Oval 26"/>
            <p:cNvSpPr>
              <a:spLocks noChangeArrowheads="1"/>
            </p:cNvSpPr>
            <p:nvPr/>
          </p:nvSpPr>
          <p:spPr bwMode="auto">
            <a:xfrm>
              <a:off x="1680"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2" name="Oval 27"/>
            <p:cNvSpPr>
              <a:spLocks noChangeArrowheads="1"/>
            </p:cNvSpPr>
            <p:nvPr/>
          </p:nvSpPr>
          <p:spPr bwMode="auto">
            <a:xfrm>
              <a:off x="2448"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3" name="Oval 64"/>
            <p:cNvSpPr>
              <a:spLocks noChangeArrowheads="1"/>
            </p:cNvSpPr>
            <p:nvPr/>
          </p:nvSpPr>
          <p:spPr bwMode="auto">
            <a:xfrm>
              <a:off x="283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4" name="Oval 65"/>
            <p:cNvSpPr>
              <a:spLocks noChangeArrowheads="1"/>
            </p:cNvSpPr>
            <p:nvPr/>
          </p:nvSpPr>
          <p:spPr bwMode="auto">
            <a:xfrm>
              <a:off x="2832"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5" name="Oval 66"/>
            <p:cNvSpPr>
              <a:spLocks noChangeArrowheads="1"/>
            </p:cNvSpPr>
            <p:nvPr/>
          </p:nvSpPr>
          <p:spPr bwMode="auto">
            <a:xfrm>
              <a:off x="2832"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6" name="Oval 67"/>
            <p:cNvSpPr>
              <a:spLocks noChangeArrowheads="1"/>
            </p:cNvSpPr>
            <p:nvPr/>
          </p:nvSpPr>
          <p:spPr bwMode="auto">
            <a:xfrm>
              <a:off x="2832" y="243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7" name="Oval 68"/>
            <p:cNvSpPr>
              <a:spLocks noChangeArrowheads="1"/>
            </p:cNvSpPr>
            <p:nvPr/>
          </p:nvSpPr>
          <p:spPr bwMode="auto">
            <a:xfrm>
              <a:off x="3216"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8" name="Oval 69"/>
            <p:cNvSpPr>
              <a:spLocks noChangeArrowheads="1"/>
            </p:cNvSpPr>
            <p:nvPr/>
          </p:nvSpPr>
          <p:spPr bwMode="auto">
            <a:xfrm>
              <a:off x="3216" y="267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79" name="Oval 70"/>
            <p:cNvSpPr>
              <a:spLocks noChangeArrowheads="1"/>
            </p:cNvSpPr>
            <p:nvPr/>
          </p:nvSpPr>
          <p:spPr bwMode="auto">
            <a:xfrm>
              <a:off x="3216" y="2400"/>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0" name="Oval 71"/>
            <p:cNvSpPr>
              <a:spLocks noChangeArrowheads="1"/>
            </p:cNvSpPr>
            <p:nvPr/>
          </p:nvSpPr>
          <p:spPr bwMode="auto">
            <a:xfrm>
              <a:off x="3984" y="316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1" name="Oval 72"/>
            <p:cNvSpPr>
              <a:spLocks noChangeArrowheads="1"/>
            </p:cNvSpPr>
            <p:nvPr/>
          </p:nvSpPr>
          <p:spPr bwMode="auto">
            <a:xfrm>
              <a:off x="2448" y="291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2" name="Oval 73"/>
            <p:cNvSpPr>
              <a:spLocks noChangeArrowheads="1"/>
            </p:cNvSpPr>
            <p:nvPr/>
          </p:nvSpPr>
          <p:spPr bwMode="auto">
            <a:xfrm>
              <a:off x="2112" y="339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3" name="Oval 74"/>
            <p:cNvSpPr>
              <a:spLocks noChangeArrowheads="1"/>
            </p:cNvSpPr>
            <p:nvPr/>
          </p:nvSpPr>
          <p:spPr bwMode="auto">
            <a:xfrm>
              <a:off x="2112" y="315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4" name="Oval 75"/>
            <p:cNvSpPr>
              <a:spLocks noChangeArrowheads="1"/>
            </p:cNvSpPr>
            <p:nvPr/>
          </p:nvSpPr>
          <p:spPr bwMode="auto">
            <a:xfrm>
              <a:off x="1296" y="340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sp>
          <p:nvSpPr>
            <p:cNvPr id="17485" name="Oval 76"/>
            <p:cNvSpPr>
              <a:spLocks noChangeArrowheads="1"/>
            </p:cNvSpPr>
            <p:nvPr/>
          </p:nvSpPr>
          <p:spPr bwMode="auto">
            <a:xfrm>
              <a:off x="2448" y="2688"/>
              <a:ext cx="48" cy="48"/>
            </a:xfrm>
            <a:prstGeom prst="ellipse">
              <a:avLst/>
            </a:prstGeom>
            <a:solidFill>
              <a:schemeClr val="hlink"/>
            </a:solidFill>
            <a:ln w="9525">
              <a:solidFill>
                <a:schemeClr val="hlink"/>
              </a:solidFill>
              <a:round/>
              <a:headEnd/>
              <a:tailEnd/>
            </a:ln>
          </p:spPr>
          <p:txBody>
            <a:bodyPr wrap="none" anchor="ctr"/>
            <a:lstStyle/>
            <a:p>
              <a:endParaRPr lang="en-US" dirty="0"/>
            </a:p>
          </p:txBody>
        </p:sp>
      </p:grpSp>
      <p:sp>
        <p:nvSpPr>
          <p:cNvPr id="10" name="Oval 9"/>
          <p:cNvSpPr/>
          <p:nvPr/>
        </p:nvSpPr>
        <p:spPr>
          <a:xfrm>
            <a:off x="4473972" y="5712835"/>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6302772" y="571283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3883622" y="571283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2672113" y="570218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6280944" y="544664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5703197" y="571283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5083572" y="572025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44739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3870217" y="5447628"/>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3870217" y="5216663"/>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56931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5083572" y="545729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4473972" y="521666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50835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3870217"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3307941"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5091994" y="4946217"/>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5693172" y="519110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5091994" y="465447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4473972" y="4946216"/>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3307941" y="5421094"/>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035572" y="5710589"/>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4454786" y="4687482"/>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4454786" y="4384030"/>
            <a:ext cx="119856" cy="12776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 Box 18"/>
          <p:cNvSpPr txBox="1">
            <a:spLocks noChangeArrowheads="1"/>
          </p:cNvSpPr>
          <p:nvPr/>
        </p:nvSpPr>
        <p:spPr bwMode="auto">
          <a:xfrm rot="-5400000">
            <a:off x="-774699" y="5070312"/>
            <a:ext cx="230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hlink"/>
                </a:solidFill>
                <a:latin typeface="Arial" charset="0"/>
              </a:rPr>
              <a:t>Frequency</a:t>
            </a:r>
          </a:p>
        </p:txBody>
      </p:sp>
      <p:sp>
        <p:nvSpPr>
          <p:cNvPr id="116" name="Text Box 19"/>
          <p:cNvSpPr txBox="1">
            <a:spLocks noChangeArrowheads="1"/>
          </p:cNvSpPr>
          <p:nvPr/>
        </p:nvSpPr>
        <p:spPr bwMode="auto">
          <a:xfrm>
            <a:off x="741363" y="56432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1</a:t>
            </a:r>
          </a:p>
        </p:txBody>
      </p:sp>
      <p:sp>
        <p:nvSpPr>
          <p:cNvPr id="117" name="Text Box 20"/>
          <p:cNvSpPr txBox="1">
            <a:spLocks noChangeArrowheads="1"/>
          </p:cNvSpPr>
          <p:nvPr/>
        </p:nvSpPr>
        <p:spPr bwMode="auto">
          <a:xfrm>
            <a:off x="738188" y="51340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3</a:t>
            </a:r>
          </a:p>
        </p:txBody>
      </p:sp>
      <p:sp>
        <p:nvSpPr>
          <p:cNvPr id="118" name="Text Box 21"/>
          <p:cNvSpPr txBox="1">
            <a:spLocks noChangeArrowheads="1"/>
          </p:cNvSpPr>
          <p:nvPr/>
        </p:nvSpPr>
        <p:spPr bwMode="auto">
          <a:xfrm>
            <a:off x="735013" y="45812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hlink"/>
                </a:solidFill>
                <a:latin typeface="Arial" charset="0"/>
              </a:rPr>
              <a:t>5</a:t>
            </a:r>
          </a:p>
        </p:txBody>
      </p:sp>
      <p:cxnSp>
        <p:nvCxnSpPr>
          <p:cNvPr id="12" name="Straight Connector 11"/>
          <p:cNvCxnSpPr/>
          <p:nvPr/>
        </p:nvCxnSpPr>
        <p:spPr>
          <a:xfrm flipH="1" flipV="1">
            <a:off x="896938" y="4744863"/>
            <a:ext cx="3575401" cy="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43000" y="5802274"/>
            <a:ext cx="762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43000" y="5280548"/>
            <a:ext cx="24384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7411" idx="1"/>
          </p:cNvCxnSpPr>
          <p:nvPr/>
        </p:nvCxnSpPr>
        <p:spPr>
          <a:xfrm flipH="1" flipV="1">
            <a:off x="4495800" y="4245000"/>
            <a:ext cx="76201" cy="19986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251960" y="4447915"/>
            <a:ext cx="594360" cy="169876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3653790" y="5010102"/>
            <a:ext cx="598170" cy="113657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3048000" y="5484980"/>
            <a:ext cx="605790" cy="6656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2407920" y="5766072"/>
            <a:ext cx="640080" cy="38060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4846320" y="4729009"/>
            <a:ext cx="601980" cy="14216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5448300" y="5254994"/>
            <a:ext cx="647700" cy="89562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6096000" y="5536088"/>
            <a:ext cx="594360" cy="61453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1790700" y="5802274"/>
            <a:ext cx="609600" cy="34834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Dot </a:t>
            </a:r>
            <a:r>
              <a:rPr lang="en-US" dirty="0" smtClean="0"/>
              <a:t>Plot 						</a:t>
            </a:r>
            <a:r>
              <a:rPr lang="en-US" sz="2400" dirty="0" smtClean="0"/>
              <a:t>Distribution</a:t>
            </a:r>
            <a:endParaRPr lang="en-US" dirty="0"/>
          </a:p>
        </p:txBody>
      </p:sp>
    </p:spTree>
    <p:extLst>
      <p:ext uri="{BB962C8B-B14F-4D97-AF65-F5344CB8AC3E}">
        <p14:creationId xmlns:p14="http://schemas.microsoft.com/office/powerpoint/2010/main" val="200324326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wipe(down)">
                                      <p:cBhvr>
                                        <p:cTn id="23" dur="500"/>
                                        <p:tgtEl>
                                          <p:spTgt spid="13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wipe(down)">
                                      <p:cBhvr>
                                        <p:cTn id="26" dur="500"/>
                                        <p:tgtEl>
                                          <p:spTgt spid="13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wipe(down)">
                                      <p:cBhvr>
                                        <p:cTn id="29" dur="500"/>
                                        <p:tgtEl>
                                          <p:spTgt spid="13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3"/>
                                        </p:tgtEl>
                                        <p:attrNameLst>
                                          <p:attrName>style.visibility</p:attrName>
                                        </p:attrNameLst>
                                      </p:cBhvr>
                                      <p:to>
                                        <p:strVal val="visible"/>
                                      </p:to>
                                    </p:set>
                                    <p:animEffect transition="in" filter="wipe(down)">
                                      <p:cBhvr>
                                        <p:cTn id="32" dur="500"/>
                                        <p:tgtEl>
                                          <p:spTgt spid="13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6"/>
                                        </p:tgtEl>
                                        <p:attrNameLst>
                                          <p:attrName>style.visibility</p:attrName>
                                        </p:attrNameLst>
                                      </p:cBhvr>
                                      <p:to>
                                        <p:strVal val="visible"/>
                                      </p:to>
                                    </p:set>
                                    <p:animEffect transition="in" filter="wipe(down)">
                                      <p:cBhvr>
                                        <p:cTn id="38" dur="500"/>
                                        <p:tgtEl>
                                          <p:spTgt spid="13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wipe(down)">
                                      <p:cBhvr>
                                        <p:cTn id="41" dur="500"/>
                                        <p:tgtEl>
                                          <p:spTgt spid="13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wipe(down)">
                                      <p:cBhvr>
                                        <p:cTn id="4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23" grpId="0" animBg="1"/>
      <p:bldP spid="133" grpId="0" animBg="1"/>
      <p:bldP spid="134" grpId="0" animBg="1"/>
      <p:bldP spid="135" grpId="0" animBg="1"/>
      <p:bldP spid="136" grpId="0" animBg="1"/>
      <p:bldP spid="137" grpId="0" animBg="1"/>
      <p:bldP spid="138" grpId="0" animBg="1"/>
      <p:bldP spid="1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3"/>
          <p:cNvSpPr>
            <a:spLocks noChangeShapeType="1"/>
          </p:cNvSpPr>
          <p:nvPr/>
        </p:nvSpPr>
        <p:spPr bwMode="auto">
          <a:xfrm>
            <a:off x="1443038" y="495935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79" name="Line 4"/>
          <p:cNvSpPr>
            <a:spLocks noChangeShapeType="1"/>
          </p:cNvSpPr>
          <p:nvPr/>
        </p:nvSpPr>
        <p:spPr bwMode="auto">
          <a:xfrm>
            <a:off x="4852988" y="4887913"/>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80" name="Oval 5"/>
          <p:cNvSpPr>
            <a:spLocks noChangeArrowheads="1"/>
          </p:cNvSpPr>
          <p:nvPr/>
        </p:nvSpPr>
        <p:spPr bwMode="auto">
          <a:xfrm>
            <a:off x="4783138" y="45323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1" name="Oval 6"/>
          <p:cNvSpPr>
            <a:spLocks noChangeArrowheads="1"/>
          </p:cNvSpPr>
          <p:nvPr/>
        </p:nvSpPr>
        <p:spPr bwMode="auto">
          <a:xfrm>
            <a:off x="4783138" y="2700338"/>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2" name="Oval 7"/>
          <p:cNvSpPr>
            <a:spLocks noChangeArrowheads="1"/>
          </p:cNvSpPr>
          <p:nvPr/>
        </p:nvSpPr>
        <p:spPr bwMode="auto">
          <a:xfrm>
            <a:off x="5918200" y="3822700"/>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3" name="Oval 8"/>
          <p:cNvSpPr>
            <a:spLocks noChangeArrowheads="1"/>
          </p:cNvSpPr>
          <p:nvPr/>
        </p:nvSpPr>
        <p:spPr bwMode="auto">
          <a:xfrm>
            <a:off x="4214813" y="45323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4" name="Oval 9"/>
          <p:cNvSpPr>
            <a:spLocks noChangeArrowheads="1"/>
          </p:cNvSpPr>
          <p:nvPr/>
        </p:nvSpPr>
        <p:spPr bwMode="auto">
          <a:xfrm>
            <a:off x="6486525" y="45323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5" name="Oval 10"/>
          <p:cNvSpPr>
            <a:spLocks noChangeArrowheads="1"/>
          </p:cNvSpPr>
          <p:nvPr/>
        </p:nvSpPr>
        <p:spPr bwMode="auto">
          <a:xfrm>
            <a:off x="5349875" y="45323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6" name="Oval 11"/>
          <p:cNvSpPr>
            <a:spLocks noChangeArrowheads="1"/>
          </p:cNvSpPr>
          <p:nvPr/>
        </p:nvSpPr>
        <p:spPr bwMode="auto">
          <a:xfrm>
            <a:off x="5918200" y="45323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7" name="Oval 12"/>
          <p:cNvSpPr>
            <a:spLocks noChangeArrowheads="1"/>
          </p:cNvSpPr>
          <p:nvPr/>
        </p:nvSpPr>
        <p:spPr bwMode="auto">
          <a:xfrm>
            <a:off x="5349875" y="41767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8" name="Oval 13"/>
          <p:cNvSpPr>
            <a:spLocks noChangeArrowheads="1"/>
          </p:cNvSpPr>
          <p:nvPr/>
        </p:nvSpPr>
        <p:spPr bwMode="auto">
          <a:xfrm>
            <a:off x="5918200" y="4176713"/>
            <a:ext cx="71438"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89" name="Oval 14"/>
          <p:cNvSpPr>
            <a:spLocks noChangeArrowheads="1"/>
          </p:cNvSpPr>
          <p:nvPr/>
        </p:nvSpPr>
        <p:spPr bwMode="auto">
          <a:xfrm>
            <a:off x="3078163" y="4532313"/>
            <a:ext cx="71437"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0" name="Oval 15"/>
          <p:cNvSpPr>
            <a:spLocks noChangeArrowheads="1"/>
          </p:cNvSpPr>
          <p:nvPr/>
        </p:nvSpPr>
        <p:spPr bwMode="auto">
          <a:xfrm>
            <a:off x="4214813" y="41767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1" name="Oval 16"/>
          <p:cNvSpPr>
            <a:spLocks noChangeArrowheads="1"/>
          </p:cNvSpPr>
          <p:nvPr/>
        </p:nvSpPr>
        <p:spPr bwMode="auto">
          <a:xfrm>
            <a:off x="4783138" y="41767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2" name="Oval 17"/>
          <p:cNvSpPr>
            <a:spLocks noChangeArrowheads="1"/>
          </p:cNvSpPr>
          <p:nvPr/>
        </p:nvSpPr>
        <p:spPr bwMode="auto">
          <a:xfrm>
            <a:off x="4783138" y="3822700"/>
            <a:ext cx="69850"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3" name="Oval 18"/>
          <p:cNvSpPr>
            <a:spLocks noChangeArrowheads="1"/>
          </p:cNvSpPr>
          <p:nvPr/>
        </p:nvSpPr>
        <p:spPr bwMode="auto">
          <a:xfrm>
            <a:off x="4783138" y="3467100"/>
            <a:ext cx="69850"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4" name="Oval 19"/>
          <p:cNvSpPr>
            <a:spLocks noChangeArrowheads="1"/>
          </p:cNvSpPr>
          <p:nvPr/>
        </p:nvSpPr>
        <p:spPr bwMode="auto">
          <a:xfrm>
            <a:off x="4783138" y="3111500"/>
            <a:ext cx="69850"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5" name="Oval 20"/>
          <p:cNvSpPr>
            <a:spLocks noChangeArrowheads="1"/>
          </p:cNvSpPr>
          <p:nvPr/>
        </p:nvSpPr>
        <p:spPr bwMode="auto">
          <a:xfrm>
            <a:off x="5349875" y="3822700"/>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6" name="Oval 21"/>
          <p:cNvSpPr>
            <a:spLocks noChangeArrowheads="1"/>
          </p:cNvSpPr>
          <p:nvPr/>
        </p:nvSpPr>
        <p:spPr bwMode="auto">
          <a:xfrm>
            <a:off x="5349875" y="3467100"/>
            <a:ext cx="71438"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7" name="Oval 22"/>
          <p:cNvSpPr>
            <a:spLocks noChangeArrowheads="1"/>
          </p:cNvSpPr>
          <p:nvPr/>
        </p:nvSpPr>
        <p:spPr bwMode="auto">
          <a:xfrm>
            <a:off x="5349875" y="3055938"/>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8" name="Oval 23"/>
          <p:cNvSpPr>
            <a:spLocks noChangeArrowheads="1"/>
          </p:cNvSpPr>
          <p:nvPr/>
        </p:nvSpPr>
        <p:spPr bwMode="auto">
          <a:xfrm>
            <a:off x="6486525" y="4192588"/>
            <a:ext cx="71438"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599" name="Oval 24"/>
          <p:cNvSpPr>
            <a:spLocks noChangeArrowheads="1"/>
          </p:cNvSpPr>
          <p:nvPr/>
        </p:nvSpPr>
        <p:spPr bwMode="auto">
          <a:xfrm>
            <a:off x="4214813" y="3822700"/>
            <a:ext cx="69850" cy="6985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0" name="Oval 25"/>
          <p:cNvSpPr>
            <a:spLocks noChangeArrowheads="1"/>
          </p:cNvSpPr>
          <p:nvPr/>
        </p:nvSpPr>
        <p:spPr bwMode="auto">
          <a:xfrm>
            <a:off x="3717925" y="45323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1" name="Oval 26"/>
          <p:cNvSpPr>
            <a:spLocks noChangeArrowheads="1"/>
          </p:cNvSpPr>
          <p:nvPr/>
        </p:nvSpPr>
        <p:spPr bwMode="auto">
          <a:xfrm>
            <a:off x="3717925" y="4176713"/>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2" name="Oval 27"/>
          <p:cNvSpPr>
            <a:spLocks noChangeArrowheads="1"/>
          </p:cNvSpPr>
          <p:nvPr/>
        </p:nvSpPr>
        <p:spPr bwMode="auto">
          <a:xfrm>
            <a:off x="2509838" y="4546600"/>
            <a:ext cx="71437" cy="71438"/>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3" name="Oval 28"/>
          <p:cNvSpPr>
            <a:spLocks noChangeArrowheads="1"/>
          </p:cNvSpPr>
          <p:nvPr/>
        </p:nvSpPr>
        <p:spPr bwMode="auto">
          <a:xfrm>
            <a:off x="4214813" y="3481388"/>
            <a:ext cx="69850" cy="71437"/>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4605" name="Text Box 30"/>
          <p:cNvSpPr txBox="1">
            <a:spLocks noChangeArrowheads="1"/>
          </p:cNvSpPr>
          <p:nvPr/>
        </p:nvSpPr>
        <p:spPr bwMode="auto">
          <a:xfrm rot="-5400000">
            <a:off x="-366713" y="3673476"/>
            <a:ext cx="2309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tx1"/>
                </a:solidFill>
                <a:latin typeface="Arial" charset="0"/>
              </a:rPr>
              <a:t>Frequency</a:t>
            </a:r>
          </a:p>
        </p:txBody>
      </p:sp>
      <p:sp>
        <p:nvSpPr>
          <p:cNvPr id="24606" name="Text Box 31"/>
          <p:cNvSpPr txBox="1">
            <a:spLocks noChangeArrowheads="1"/>
          </p:cNvSpPr>
          <p:nvPr/>
        </p:nvSpPr>
        <p:spPr bwMode="auto">
          <a:xfrm>
            <a:off x="1446213" y="5467350"/>
            <a:ext cx="6770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2800" i="1" dirty="0">
                <a:solidFill>
                  <a:schemeClr val="tx1"/>
                </a:solidFill>
                <a:latin typeface="Arial" charset="0"/>
              </a:rPr>
              <a:t>Data Elements</a:t>
            </a:r>
          </a:p>
        </p:txBody>
      </p:sp>
      <p:sp>
        <p:nvSpPr>
          <p:cNvPr id="24607" name="Text Box 32"/>
          <p:cNvSpPr txBox="1">
            <a:spLocks noChangeArrowheads="1"/>
          </p:cNvSpPr>
          <p:nvPr/>
        </p:nvSpPr>
        <p:spPr bwMode="auto">
          <a:xfrm>
            <a:off x="808038" y="2101850"/>
            <a:ext cx="7661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endParaRPr lang="en-US" sz="3200" b="0" dirty="0">
              <a:solidFill>
                <a:schemeClr val="tx1"/>
              </a:solidFill>
              <a:latin typeface="Arial" charset="0"/>
            </a:endParaRPr>
          </a:p>
        </p:txBody>
      </p:sp>
      <p:sp>
        <p:nvSpPr>
          <p:cNvPr id="24608" name="Line 33"/>
          <p:cNvSpPr>
            <a:spLocks noChangeShapeType="1"/>
          </p:cNvSpPr>
          <p:nvPr/>
        </p:nvSpPr>
        <p:spPr bwMode="auto">
          <a:xfrm>
            <a:off x="1409700" y="491490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09" name="Text Box 34"/>
          <p:cNvSpPr txBox="1">
            <a:spLocks noChangeArrowheads="1"/>
          </p:cNvSpPr>
          <p:nvPr/>
        </p:nvSpPr>
        <p:spPr bwMode="auto">
          <a:xfrm>
            <a:off x="4678363"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0</a:t>
            </a:r>
          </a:p>
        </p:txBody>
      </p:sp>
      <p:sp>
        <p:nvSpPr>
          <p:cNvPr id="24610" name="Text Box 35"/>
          <p:cNvSpPr txBox="1">
            <a:spLocks noChangeArrowheads="1"/>
          </p:cNvSpPr>
          <p:nvPr/>
        </p:nvSpPr>
        <p:spPr bwMode="auto">
          <a:xfrm>
            <a:off x="5246688"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24611" name="Text Box 36"/>
          <p:cNvSpPr txBox="1">
            <a:spLocks noChangeArrowheads="1"/>
          </p:cNvSpPr>
          <p:nvPr/>
        </p:nvSpPr>
        <p:spPr bwMode="auto">
          <a:xfrm>
            <a:off x="5815013"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24612" name="Text Box 37"/>
          <p:cNvSpPr txBox="1">
            <a:spLocks noChangeArrowheads="1"/>
          </p:cNvSpPr>
          <p:nvPr/>
        </p:nvSpPr>
        <p:spPr bwMode="auto">
          <a:xfrm>
            <a:off x="6383338"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24613" name="Text Box 38"/>
          <p:cNvSpPr txBox="1">
            <a:spLocks noChangeArrowheads="1"/>
          </p:cNvSpPr>
          <p:nvPr/>
        </p:nvSpPr>
        <p:spPr bwMode="auto">
          <a:xfrm>
            <a:off x="6951663"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24614" name="Text Box 39"/>
          <p:cNvSpPr txBox="1">
            <a:spLocks noChangeArrowheads="1"/>
          </p:cNvSpPr>
          <p:nvPr/>
        </p:nvSpPr>
        <p:spPr bwMode="auto">
          <a:xfrm>
            <a:off x="7519988" y="4984750"/>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24615" name="Text Box 40"/>
          <p:cNvSpPr txBox="1">
            <a:spLocks noChangeArrowheads="1"/>
          </p:cNvSpPr>
          <p:nvPr/>
        </p:nvSpPr>
        <p:spPr bwMode="auto">
          <a:xfrm>
            <a:off x="8016875" y="4984750"/>
            <a:ext cx="284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24616" name="Text Box 41"/>
          <p:cNvSpPr txBox="1">
            <a:spLocks noChangeArrowheads="1"/>
          </p:cNvSpPr>
          <p:nvPr/>
        </p:nvSpPr>
        <p:spPr bwMode="auto">
          <a:xfrm>
            <a:off x="4038600"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-1</a:t>
            </a:r>
          </a:p>
        </p:txBody>
      </p:sp>
      <p:sp>
        <p:nvSpPr>
          <p:cNvPr id="24617" name="Text Box 42"/>
          <p:cNvSpPr txBox="1">
            <a:spLocks noChangeArrowheads="1"/>
          </p:cNvSpPr>
          <p:nvPr/>
        </p:nvSpPr>
        <p:spPr bwMode="auto">
          <a:xfrm>
            <a:off x="3470275"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-2</a:t>
            </a:r>
          </a:p>
        </p:txBody>
      </p:sp>
      <p:sp>
        <p:nvSpPr>
          <p:cNvPr id="24618" name="Text Box 43"/>
          <p:cNvSpPr txBox="1">
            <a:spLocks noChangeArrowheads="1"/>
          </p:cNvSpPr>
          <p:nvPr/>
        </p:nvSpPr>
        <p:spPr bwMode="auto">
          <a:xfrm>
            <a:off x="2901950"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-3</a:t>
            </a:r>
          </a:p>
        </p:txBody>
      </p:sp>
      <p:sp>
        <p:nvSpPr>
          <p:cNvPr id="24619" name="Text Box 44"/>
          <p:cNvSpPr txBox="1">
            <a:spLocks noChangeArrowheads="1"/>
          </p:cNvSpPr>
          <p:nvPr/>
        </p:nvSpPr>
        <p:spPr bwMode="auto">
          <a:xfrm>
            <a:off x="2333625"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-4</a:t>
            </a:r>
          </a:p>
        </p:txBody>
      </p:sp>
      <p:sp>
        <p:nvSpPr>
          <p:cNvPr id="24620" name="Text Box 45"/>
          <p:cNvSpPr txBox="1">
            <a:spLocks noChangeArrowheads="1"/>
          </p:cNvSpPr>
          <p:nvPr/>
        </p:nvSpPr>
        <p:spPr bwMode="auto">
          <a:xfrm>
            <a:off x="1765300"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-5</a:t>
            </a:r>
          </a:p>
        </p:txBody>
      </p:sp>
      <p:sp>
        <p:nvSpPr>
          <p:cNvPr id="24621" name="Text Box 46"/>
          <p:cNvSpPr txBox="1">
            <a:spLocks noChangeArrowheads="1"/>
          </p:cNvSpPr>
          <p:nvPr/>
        </p:nvSpPr>
        <p:spPr bwMode="auto">
          <a:xfrm>
            <a:off x="1196975" y="4984750"/>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2000" b="0" dirty="0">
                <a:solidFill>
                  <a:schemeClr val="tx1"/>
                </a:solidFill>
                <a:latin typeface="Arial" charset="0"/>
              </a:rPr>
              <a:t>-6</a:t>
            </a:r>
          </a:p>
        </p:txBody>
      </p:sp>
      <p:sp>
        <p:nvSpPr>
          <p:cNvPr id="3" name="TextBox 2"/>
          <p:cNvSpPr txBox="1"/>
          <p:nvPr/>
        </p:nvSpPr>
        <p:spPr>
          <a:xfrm>
            <a:off x="5989638" y="2391569"/>
            <a:ext cx="2628900" cy="461665"/>
          </a:xfrm>
          <a:prstGeom prst="rect">
            <a:avLst/>
          </a:prstGeom>
          <a:noFill/>
        </p:spPr>
        <p:txBody>
          <a:bodyPr wrap="square" rtlCol="0">
            <a:spAutoFit/>
          </a:bodyPr>
          <a:lstStyle/>
          <a:p>
            <a:r>
              <a:rPr lang="en-US" sz="2400" dirty="0" smtClean="0"/>
              <a:t>Bell shaped curve</a:t>
            </a:r>
            <a:endParaRPr lang="en-US" sz="2400" dirty="0"/>
          </a:p>
        </p:txBody>
      </p:sp>
      <p:cxnSp>
        <p:nvCxnSpPr>
          <p:cNvPr id="5" name="Straight Connector 4"/>
          <p:cNvCxnSpPr>
            <a:endCxn id="50" idx="7"/>
          </p:cNvCxnSpPr>
          <p:nvPr/>
        </p:nvCxnSpPr>
        <p:spPr>
          <a:xfrm flipH="1">
            <a:off x="5262624" y="2652629"/>
            <a:ext cx="691296" cy="345906"/>
          </a:xfrm>
          <a:prstGeom prst="line">
            <a:avLst/>
          </a:prstGeom>
          <a:ln w="381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dirty="0"/>
              <a:t>Normal </a:t>
            </a:r>
            <a:r>
              <a:rPr lang="en-US" dirty="0" smtClean="0"/>
              <a:t>Distribution</a:t>
            </a:r>
            <a:r>
              <a:rPr lang="en-US" sz="2400" dirty="0" smtClean="0"/>
              <a:t>			Distribution</a:t>
            </a:r>
            <a:endParaRPr lang="en-US" dirty="0"/>
          </a:p>
        </p:txBody>
      </p:sp>
      <p:sp>
        <p:nvSpPr>
          <p:cNvPr id="49" name="Freeform 48"/>
          <p:cNvSpPr/>
          <p:nvPr/>
        </p:nvSpPr>
        <p:spPr>
          <a:xfrm>
            <a:off x="1295400" y="2618912"/>
            <a:ext cx="3524435" cy="2181687"/>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p:nvPr/>
        </p:nvSpPr>
        <p:spPr>
          <a:xfrm flipH="1">
            <a:off x="4800600" y="2621028"/>
            <a:ext cx="3460828" cy="2209800"/>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049860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Arial" charset="0"/>
              </a:rPr>
              <a:t>The </a:t>
            </a:r>
            <a:r>
              <a:rPr lang="en-US" i="1" dirty="0">
                <a:solidFill>
                  <a:srgbClr val="C00000"/>
                </a:solidFill>
                <a:effectLst>
                  <a:outerShdw blurRad="38100" dist="38100" dir="2700000" algn="tl">
                    <a:srgbClr val="C0C0C0"/>
                  </a:outerShdw>
                </a:effectLst>
                <a:latin typeface="Arial" charset="0"/>
              </a:rPr>
              <a:t>mean</a:t>
            </a:r>
            <a:r>
              <a:rPr lang="en-US" dirty="0">
                <a:latin typeface="Arial" charset="0"/>
              </a:rPr>
              <a:t> is the sum of the values of a set of data divided by the number of values in that data set</a:t>
            </a:r>
            <a:r>
              <a:rPr lang="en-US" dirty="0" smtClean="0">
                <a:latin typeface="Arial" charset="0"/>
              </a:rPr>
              <a:t>.</a:t>
            </a:r>
            <a:endParaRPr lang="en-US" dirty="0">
              <a:latin typeface="Arial" charset="0"/>
            </a:endParaRPr>
          </a:p>
        </p:txBody>
      </p:sp>
      <p:sp>
        <p:nvSpPr>
          <p:cNvPr id="2" name="Title 1"/>
          <p:cNvSpPr>
            <a:spLocks noGrp="1"/>
          </p:cNvSpPr>
          <p:nvPr>
            <p:ph type="title"/>
          </p:nvPr>
        </p:nvSpPr>
        <p:spPr/>
        <p:txBody>
          <a:bodyPr/>
          <a:lstStyle/>
          <a:p>
            <a:r>
              <a:rPr lang="en-US" dirty="0" smtClean="0">
                <a:latin typeface="Arial" charset="0"/>
              </a:rPr>
              <a:t>Mean </a:t>
            </a:r>
            <a:r>
              <a:rPr lang="en-US" dirty="0" smtClean="0">
                <a:solidFill>
                  <a:schemeClr val="tx2"/>
                </a:solidFill>
                <a:latin typeface="Arial" charset="0"/>
              </a:rPr>
              <a:t>				        </a:t>
            </a:r>
            <a:r>
              <a:rPr lang="en-US" sz="2400" dirty="0" smtClean="0">
                <a:latin typeface="Arial" charset="0"/>
              </a:rPr>
              <a:t>Central Tendency</a:t>
            </a:r>
            <a:endParaRPr lang="en-US" sz="2400" dirty="0"/>
          </a:p>
        </p:txBody>
      </p:sp>
      <mc:AlternateContent xmlns:mc="http://schemas.openxmlformats.org/markup-compatibility/2006" xmlns:a14="http://schemas.microsoft.com/office/drawing/2010/main">
        <mc:Choice Requires="a14">
          <p:sp>
            <p:nvSpPr>
              <p:cNvPr id="12" name="Rectangle 11"/>
              <p:cNvSpPr/>
              <p:nvPr/>
            </p:nvSpPr>
            <p:spPr>
              <a:xfrm>
                <a:off x="2971800" y="3657600"/>
                <a:ext cx="2895600" cy="15358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0000FF"/>
                          </a:solidFill>
                        </a:rPr>
                        <m:t>μ</m:t>
                      </m:r>
                      <m:r>
                        <m:rPr>
                          <m:nor/>
                        </m:rPr>
                        <a:rPr lang="en-US" sz="4800" smtClean="0">
                          <a:solidFill>
                            <a:srgbClr val="0000FF"/>
                          </a:solidFill>
                        </a:rPr>
                        <m:t> = </m:t>
                      </m:r>
                      <m:f>
                        <m:fPr>
                          <m:ctrlPr>
                            <a:rPr lang="en-US" sz="4800" i="1">
                              <a:solidFill>
                                <a:srgbClr val="0000FF"/>
                              </a:solidFill>
                              <a:latin typeface="Cambria Math" panose="02040503050406030204" pitchFamily="18" charset="0"/>
                            </a:rPr>
                          </m:ctrlPr>
                        </m:fPr>
                        <m:num>
                          <m:nary>
                            <m:naryPr>
                              <m:chr m:val="∑"/>
                              <m:limLoc m:val="undOvr"/>
                              <m:subHide m:val="on"/>
                              <m:supHide m:val="on"/>
                              <m:ctrlPr>
                                <a:rPr lang="en-US" sz="4800" i="1">
                                  <a:solidFill>
                                    <a:srgbClr val="0000FF"/>
                                  </a:solidFill>
                                  <a:latin typeface="Cambria Math" panose="02040503050406030204" pitchFamily="18" charset="0"/>
                                </a:rPr>
                              </m:ctrlPr>
                            </m:naryPr>
                            <m:sub/>
                            <m:sup/>
                            <m:e>
                              <m:sSub>
                                <m:sSubPr>
                                  <m:ctrlPr>
                                    <a:rPr lang="en-US" sz="4800" i="1">
                                      <a:solidFill>
                                        <a:srgbClr val="0000FF"/>
                                      </a:solidFill>
                                      <a:latin typeface="Cambria Math" panose="02040503050406030204" pitchFamily="18" charset="0"/>
                                    </a:rPr>
                                  </m:ctrlPr>
                                </m:sSubPr>
                                <m:e>
                                  <m:r>
                                    <m:rPr>
                                      <m:nor/>
                                    </m:rPr>
                                    <a:rPr lang="en-US" sz="4800">
                                      <a:solidFill>
                                        <a:srgbClr val="0000FF"/>
                                      </a:solidFill>
                                    </a:rPr>
                                    <m:t>x</m:t>
                                  </m:r>
                                </m:e>
                                <m:sub>
                                  <m:r>
                                    <m:rPr>
                                      <m:nor/>
                                    </m:rPr>
                                    <a:rPr lang="en-US" sz="4800">
                                      <a:solidFill>
                                        <a:srgbClr val="0000FF"/>
                                      </a:solidFill>
                                    </a:rPr>
                                    <m:t>i</m:t>
                                  </m:r>
                                </m:sub>
                              </m:sSub>
                            </m:e>
                          </m:nary>
                        </m:num>
                        <m:den>
                          <m:r>
                            <m:rPr>
                              <m:nor/>
                            </m:rPr>
                            <a:rPr lang="en-US" sz="4800" b="0" i="0" smtClean="0">
                              <a:solidFill>
                                <a:srgbClr val="0000FF"/>
                              </a:solidFill>
                            </a:rPr>
                            <m:t>N</m:t>
                          </m:r>
                        </m:den>
                      </m:f>
                    </m:oMath>
                  </m:oMathPara>
                </a14:m>
                <a:endParaRPr lang="en-US" sz="4800" dirty="0"/>
              </a:p>
            </p:txBody>
          </p:sp>
        </mc:Choice>
        <mc:Fallback xmlns="">
          <p:sp>
            <p:nvSpPr>
              <p:cNvPr id="12" name="Rectangle 11"/>
              <p:cNvSpPr>
                <a:spLocks noRot="1" noChangeAspect="1" noMove="1" noResize="1" noEditPoints="1" noAdjustHandles="1" noChangeArrowheads="1" noChangeShapeType="1" noTextEdit="1"/>
              </p:cNvSpPr>
              <p:nvPr/>
            </p:nvSpPr>
            <p:spPr>
              <a:xfrm>
                <a:off x="2971800" y="3657600"/>
                <a:ext cx="2895600" cy="1535805"/>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0194463"/>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a:t>
            </a:r>
            <a:r>
              <a:rPr lang="en-US" dirty="0">
                <a:solidFill>
                  <a:schemeClr val="tx2"/>
                </a:solidFill>
                <a:latin typeface="Arial" charset="0"/>
              </a:rPr>
              <a:t> </a:t>
            </a:r>
            <a:r>
              <a:rPr lang="en-US" dirty="0" smtClean="0">
                <a:solidFill>
                  <a:schemeClr val="tx2"/>
                </a:solidFill>
                <a:latin typeface="Arial" charset="0"/>
              </a:rPr>
              <a:t> 					</a:t>
            </a:r>
            <a:r>
              <a:rPr lang="en-US" sz="2400" dirty="0" smtClean="0">
                <a:latin typeface="Arial" charset="0"/>
              </a:rPr>
              <a:t>Central </a:t>
            </a:r>
            <a:r>
              <a:rPr lang="en-US" sz="2400" dirty="0">
                <a:latin typeface="Arial" charset="0"/>
              </a:rPr>
              <a:t>Tendency</a:t>
            </a:r>
            <a:endParaRPr lang="en-US" sz="2400" dirty="0"/>
          </a:p>
        </p:txBody>
      </p:sp>
      <mc:AlternateContent xmlns:mc="http://schemas.openxmlformats.org/markup-compatibility/2006" xmlns:a14="http://schemas.microsoft.com/office/drawing/2010/main">
        <mc:Choice Requires="a14">
          <p:sp>
            <p:nvSpPr>
              <p:cNvPr id="7170" name="Text Box 7"/>
              <p:cNvSpPr txBox="1">
                <a:spLocks noChangeArrowheads="1"/>
              </p:cNvSpPr>
              <p:nvPr/>
            </p:nvSpPr>
            <p:spPr bwMode="auto">
              <a:xfrm>
                <a:off x="1066800" y="3276600"/>
                <a:ext cx="7543800" cy="3235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14:m>
                  <m:oMath xmlns:m="http://schemas.openxmlformats.org/officeDocument/2006/math">
                    <m:r>
                      <m:rPr>
                        <m:nor/>
                      </m:rPr>
                      <a:rPr lang="en-US" sz="3600" b="0">
                        <a:solidFill>
                          <a:srgbClr val="0000FF"/>
                        </a:solidFill>
                      </a:rPr>
                      <m:t>μ</m:t>
                    </m:r>
                    <m:r>
                      <a:rPr lang="en-US" sz="3600" b="0" i="1">
                        <a:solidFill>
                          <a:srgbClr val="0000FF"/>
                        </a:solidFill>
                        <a:latin typeface="Cambria Math"/>
                      </a:rPr>
                      <m:t> </m:t>
                    </m:r>
                  </m:oMath>
                </a14:m>
                <a:r>
                  <a:rPr lang="en-US" sz="3600" b="0" dirty="0" smtClean="0">
                    <a:solidFill>
                      <a:schemeClr val="tx1"/>
                    </a:solidFill>
                    <a:latin typeface="+mn-lt"/>
                  </a:rPr>
                  <a:t> = mean value</a:t>
                </a:r>
              </a:p>
              <a:p>
                <a:pPr eaLnBrk="1" hangingPunct="1">
                  <a:spcBef>
                    <a:spcPct val="50000"/>
                  </a:spcBef>
                </a:pPr>
                <a:r>
                  <a:rPr lang="en-US" sz="3600" b="0" dirty="0" smtClean="0">
                    <a:solidFill>
                      <a:srgbClr val="0000FF"/>
                    </a:solidFill>
                    <a:latin typeface="+mn-lt"/>
                  </a:rPr>
                  <a:t>x</a:t>
                </a:r>
                <a:r>
                  <a:rPr lang="en-US" sz="3600" b="0" baseline="-25000" dirty="0" smtClean="0">
                    <a:solidFill>
                      <a:srgbClr val="0000FF"/>
                    </a:solidFill>
                    <a:latin typeface="+mn-lt"/>
                  </a:rPr>
                  <a:t>i</a:t>
                </a:r>
                <a:r>
                  <a:rPr lang="en-US" sz="3600" dirty="0" smtClean="0">
                    <a:solidFill>
                      <a:schemeClr val="tx1"/>
                    </a:solidFill>
                    <a:latin typeface="+mn-lt"/>
                  </a:rPr>
                  <a:t> </a:t>
                </a:r>
                <a:r>
                  <a:rPr lang="en-US" sz="3600" b="0" dirty="0">
                    <a:solidFill>
                      <a:schemeClr val="tx1"/>
                    </a:solidFill>
                    <a:latin typeface="+mn-lt"/>
                  </a:rPr>
                  <a:t>= individual data value </a:t>
                </a:r>
              </a:p>
              <a:p>
                <a:pPr>
                  <a:spcBef>
                    <a:spcPct val="50000"/>
                  </a:spcBef>
                </a:pPr>
                <a14:m>
                  <m:oMath xmlns:m="http://schemas.openxmlformats.org/officeDocument/2006/math">
                    <m:nary>
                      <m:naryPr>
                        <m:chr m:val="∑"/>
                        <m:limLoc m:val="undOvr"/>
                        <m:subHide m:val="on"/>
                        <m:supHide m:val="on"/>
                        <m:ctrlPr>
                          <a:rPr lang="en-US" sz="3600" b="0" i="1" smtClean="0">
                            <a:solidFill>
                              <a:srgbClr val="0000FF"/>
                            </a:solidFill>
                            <a:latin typeface="Cambria Math" panose="02040503050406030204" pitchFamily="18" charset="0"/>
                          </a:rPr>
                        </m:ctrlPr>
                      </m:naryPr>
                      <m:sub/>
                      <m:sup/>
                      <m:e>
                        <m:sSub>
                          <m:sSubPr>
                            <m:ctrlPr>
                              <a:rPr lang="en-US" sz="3600" b="0" i="1">
                                <a:solidFill>
                                  <a:srgbClr val="0000FF"/>
                                </a:solidFill>
                                <a:latin typeface="Cambria Math" panose="02040503050406030204" pitchFamily="18" charset="0"/>
                              </a:rPr>
                            </m:ctrlPr>
                          </m:sSubPr>
                          <m:e>
                            <m:r>
                              <m:rPr>
                                <m:nor/>
                              </m:rPr>
                              <a:rPr lang="en-US" sz="3600" b="0">
                                <a:solidFill>
                                  <a:srgbClr val="0000FF"/>
                                </a:solidFill>
                              </a:rPr>
                              <m:t>x</m:t>
                            </m:r>
                          </m:e>
                          <m:sub>
                            <m:r>
                              <m:rPr>
                                <m:nor/>
                              </m:rPr>
                              <a:rPr lang="en-US" sz="3600" b="0">
                                <a:solidFill>
                                  <a:srgbClr val="0000FF"/>
                                </a:solidFill>
                              </a:rPr>
                              <m:t>i</m:t>
                            </m:r>
                          </m:sub>
                        </m:sSub>
                      </m:e>
                    </m:nary>
                  </m:oMath>
                </a14:m>
                <a:r>
                  <a:rPr lang="en-US" sz="3600" b="0" dirty="0">
                    <a:solidFill>
                      <a:srgbClr val="0000FF"/>
                    </a:solidFill>
                    <a:latin typeface="+mn-lt"/>
                  </a:rPr>
                  <a:t> </a:t>
                </a:r>
                <a:r>
                  <a:rPr lang="en-US" sz="3600" b="0" dirty="0">
                    <a:solidFill>
                      <a:schemeClr val="tx1"/>
                    </a:solidFill>
                    <a:latin typeface="+mn-lt"/>
                  </a:rPr>
                  <a:t>= summation of all data values</a:t>
                </a:r>
              </a:p>
              <a:p>
                <a:pPr eaLnBrk="1" hangingPunct="1">
                  <a:spcBef>
                    <a:spcPct val="50000"/>
                  </a:spcBef>
                </a:pPr>
                <a:r>
                  <a:rPr lang="en-US" sz="3600" b="0" dirty="0">
                    <a:solidFill>
                      <a:srgbClr val="0000FF"/>
                    </a:solidFill>
                    <a:latin typeface="+mn-lt"/>
                  </a:rPr>
                  <a:t>N</a:t>
                </a:r>
                <a:r>
                  <a:rPr lang="en-US" sz="3600" dirty="0" smtClean="0">
                    <a:solidFill>
                      <a:srgbClr val="0000FF"/>
                    </a:solidFill>
                    <a:latin typeface="+mn-lt"/>
                  </a:rPr>
                  <a:t> </a:t>
                </a:r>
                <a:r>
                  <a:rPr lang="en-US" sz="3600" b="0" dirty="0">
                    <a:solidFill>
                      <a:schemeClr val="tx1"/>
                    </a:solidFill>
                    <a:latin typeface="+mn-lt"/>
                  </a:rPr>
                  <a:t>= # of data values in the data </a:t>
                </a:r>
                <a:r>
                  <a:rPr lang="en-US" sz="3600" b="0" dirty="0" smtClean="0">
                    <a:solidFill>
                      <a:schemeClr val="tx1"/>
                    </a:solidFill>
                    <a:latin typeface="+mn-lt"/>
                  </a:rPr>
                  <a:t>set</a:t>
                </a:r>
                <a:endParaRPr lang="en-US" sz="3600" b="0" dirty="0">
                  <a:solidFill>
                    <a:schemeClr val="tx1"/>
                  </a:solidFill>
                  <a:latin typeface="+mn-lt"/>
                </a:endParaRPr>
              </a:p>
            </p:txBody>
          </p:sp>
        </mc:Choice>
        <mc:Fallback xmlns="">
          <p:sp>
            <p:nvSpPr>
              <p:cNvPr id="7170" name="Text Box 7"/>
              <p:cNvSpPr txBox="1">
                <a:spLocks noRot="1" noChangeAspect="1" noMove="1" noResize="1" noEditPoints="1" noAdjustHandles="1" noChangeArrowheads="1" noChangeShapeType="1" noTextEdit="1"/>
              </p:cNvSpPr>
              <p:nvPr/>
            </p:nvSpPr>
            <p:spPr bwMode="auto">
              <a:xfrm>
                <a:off x="1066800" y="3276600"/>
                <a:ext cx="7543800" cy="3235437"/>
              </a:xfrm>
              <a:prstGeom prst="rect">
                <a:avLst/>
              </a:prstGeom>
              <a:blipFill rotWithShape="1">
                <a:blip r:embed="rId3" cstate="print"/>
                <a:stretch>
                  <a:fillRect l="-2423" t="-2830" b="-547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177" name="Rectangle 28"/>
          <p:cNvSpPr>
            <a:spLocks noChangeArrowheads="1"/>
          </p:cNvSpPr>
          <p:nvPr/>
        </p:nvSpPr>
        <p:spPr bwMode="auto">
          <a:xfrm>
            <a:off x="1371600" y="762000"/>
            <a:ext cx="2209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endParaRPr lang="en-US" sz="6000" b="0" dirty="0">
              <a:solidFill>
                <a:schemeClr val="tx2"/>
              </a:solidFill>
              <a:latin typeface="Arial" charset="0"/>
            </a:endParaRPr>
          </a:p>
        </p:txBody>
      </p:sp>
      <mc:AlternateContent xmlns:mc="http://schemas.openxmlformats.org/markup-compatibility/2006" xmlns:a14="http://schemas.microsoft.com/office/drawing/2010/main">
        <mc:Choice Requires="a14">
          <p:sp>
            <p:nvSpPr>
              <p:cNvPr id="4" name="Rectangle 3"/>
              <p:cNvSpPr/>
              <p:nvPr/>
            </p:nvSpPr>
            <p:spPr>
              <a:xfrm>
                <a:off x="3276600" y="1371600"/>
                <a:ext cx="2895600" cy="15358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0000FF"/>
                          </a:solidFill>
                        </a:rPr>
                        <m:t>μ</m:t>
                      </m:r>
                      <m:r>
                        <m:rPr>
                          <m:nor/>
                        </m:rPr>
                        <a:rPr lang="en-US" sz="4800" smtClean="0">
                          <a:solidFill>
                            <a:srgbClr val="0000FF"/>
                          </a:solidFill>
                        </a:rPr>
                        <m:t> = </m:t>
                      </m:r>
                      <m:f>
                        <m:fPr>
                          <m:ctrlPr>
                            <a:rPr lang="en-US" sz="4800" i="1">
                              <a:solidFill>
                                <a:srgbClr val="0000FF"/>
                              </a:solidFill>
                              <a:latin typeface="Cambria Math" panose="02040503050406030204" pitchFamily="18" charset="0"/>
                            </a:rPr>
                          </m:ctrlPr>
                        </m:fPr>
                        <m:num>
                          <m:nary>
                            <m:naryPr>
                              <m:chr m:val="∑"/>
                              <m:limLoc m:val="undOvr"/>
                              <m:subHide m:val="on"/>
                              <m:supHide m:val="on"/>
                              <m:ctrlPr>
                                <a:rPr lang="en-US" sz="4800" i="1">
                                  <a:solidFill>
                                    <a:srgbClr val="0000FF"/>
                                  </a:solidFill>
                                  <a:latin typeface="Cambria Math" panose="02040503050406030204" pitchFamily="18" charset="0"/>
                                </a:rPr>
                              </m:ctrlPr>
                            </m:naryPr>
                            <m:sub/>
                            <m:sup/>
                            <m:e>
                              <m:sSub>
                                <m:sSubPr>
                                  <m:ctrlPr>
                                    <a:rPr lang="en-US" sz="4800" i="1">
                                      <a:solidFill>
                                        <a:srgbClr val="0000FF"/>
                                      </a:solidFill>
                                      <a:latin typeface="Cambria Math" panose="02040503050406030204" pitchFamily="18" charset="0"/>
                                    </a:rPr>
                                  </m:ctrlPr>
                                </m:sSubPr>
                                <m:e>
                                  <m:r>
                                    <m:rPr>
                                      <m:nor/>
                                    </m:rPr>
                                    <a:rPr lang="en-US" sz="4800">
                                      <a:solidFill>
                                        <a:srgbClr val="0000FF"/>
                                      </a:solidFill>
                                    </a:rPr>
                                    <m:t>x</m:t>
                                  </m:r>
                                </m:e>
                                <m:sub>
                                  <m:r>
                                    <m:rPr>
                                      <m:nor/>
                                    </m:rPr>
                                    <a:rPr lang="en-US" sz="4800">
                                      <a:solidFill>
                                        <a:srgbClr val="0000FF"/>
                                      </a:solidFill>
                                    </a:rPr>
                                    <m:t>i</m:t>
                                  </m:r>
                                </m:sub>
                              </m:sSub>
                            </m:e>
                          </m:nary>
                        </m:num>
                        <m:den>
                          <m:r>
                            <m:rPr>
                              <m:nor/>
                            </m:rPr>
                            <a:rPr lang="en-US" sz="4800" b="0" i="0" smtClean="0">
                              <a:solidFill>
                                <a:srgbClr val="0000FF"/>
                              </a:solidFill>
                            </a:rPr>
                            <m:t>N</m:t>
                          </m:r>
                        </m:den>
                      </m:f>
                    </m:oMath>
                  </m:oMathPara>
                </a14:m>
                <a:endParaRPr lang="en-US" sz="4800" dirty="0"/>
              </a:p>
            </p:txBody>
          </p:sp>
        </mc:Choice>
        <mc:Fallback xmlns="">
          <p:sp>
            <p:nvSpPr>
              <p:cNvPr id="4" name="Rectangle 3"/>
              <p:cNvSpPr>
                <a:spLocks noRot="1" noChangeAspect="1" noMove="1" noResize="1" noEditPoints="1" noAdjustHandles="1" noChangeArrowheads="1" noChangeShapeType="1" noTextEdit="1"/>
              </p:cNvSpPr>
              <p:nvPr/>
            </p:nvSpPr>
            <p:spPr>
              <a:xfrm>
                <a:off x="3276600" y="1371600"/>
                <a:ext cx="2895600" cy="1535805"/>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5570154"/>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Data </a:t>
            </a:r>
            <a:r>
              <a:rPr lang="en-US" dirty="0" smtClean="0"/>
              <a:t>Set</a:t>
            </a:r>
          </a:p>
          <a:p>
            <a:pPr marL="0" indent="0">
              <a:buNone/>
            </a:pPr>
            <a:r>
              <a:rPr lang="en-US" dirty="0" smtClean="0">
                <a:solidFill>
                  <a:schemeClr val="hlink"/>
                </a:solidFill>
                <a:latin typeface="Arial" charset="0"/>
              </a:rPr>
              <a:t>	3  </a:t>
            </a:r>
            <a:r>
              <a:rPr lang="en-US" dirty="0">
                <a:solidFill>
                  <a:schemeClr val="hlink"/>
                </a:solidFill>
                <a:latin typeface="Arial" charset="0"/>
              </a:rPr>
              <a:t>7  12  17  21  21  23  27  32  36  44</a:t>
            </a:r>
          </a:p>
          <a:p>
            <a:r>
              <a:rPr lang="en-US" dirty="0">
                <a:latin typeface="Arial" charset="0"/>
              </a:rPr>
              <a:t>Sum of the values  =  </a:t>
            </a:r>
            <a:r>
              <a:rPr lang="en-US" dirty="0" smtClean="0">
                <a:latin typeface="Arial" charset="0"/>
              </a:rPr>
              <a:t>243</a:t>
            </a:r>
          </a:p>
          <a:p>
            <a:r>
              <a:rPr lang="en-US" dirty="0">
                <a:latin typeface="Arial" charset="0"/>
              </a:rPr>
              <a:t>Number of values  =  11</a:t>
            </a:r>
          </a:p>
          <a:p>
            <a:endParaRPr lang="en-US" dirty="0">
              <a:latin typeface="Arial" charset="0"/>
            </a:endParaRPr>
          </a:p>
          <a:p>
            <a:endParaRPr lang="en-US" dirty="0"/>
          </a:p>
          <a:p>
            <a:endParaRPr lang="en-US" dirty="0"/>
          </a:p>
        </p:txBody>
      </p:sp>
      <p:sp>
        <p:nvSpPr>
          <p:cNvPr id="270345" name="Text Box 9"/>
          <p:cNvSpPr txBox="1">
            <a:spLocks noChangeArrowheads="1"/>
          </p:cNvSpPr>
          <p:nvPr/>
        </p:nvSpPr>
        <p:spPr bwMode="auto">
          <a:xfrm>
            <a:off x="609600" y="40386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Mean  =</a:t>
            </a:r>
          </a:p>
        </p:txBody>
      </p:sp>
      <p:sp>
        <p:nvSpPr>
          <p:cNvPr id="8199" name="Text Box 10"/>
          <p:cNvSpPr txBox="1">
            <a:spLocks noChangeArrowheads="1"/>
          </p:cNvSpPr>
          <p:nvPr/>
        </p:nvSpPr>
        <p:spPr bwMode="auto">
          <a:xfrm>
            <a:off x="5357813" y="38100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243</a:t>
            </a:r>
            <a:endParaRPr lang="en-US" sz="2400" b="0" dirty="0">
              <a:solidFill>
                <a:schemeClr val="tx1"/>
              </a:solidFill>
              <a:latin typeface="Arial" charset="0"/>
            </a:endParaRPr>
          </a:p>
        </p:txBody>
      </p:sp>
      <p:sp>
        <p:nvSpPr>
          <p:cNvPr id="8200" name="Line 11"/>
          <p:cNvSpPr>
            <a:spLocks noChangeShapeType="1"/>
          </p:cNvSpPr>
          <p:nvPr/>
        </p:nvSpPr>
        <p:spPr bwMode="auto">
          <a:xfrm>
            <a:off x="5357813" y="4387850"/>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01" name="Text Box 12"/>
          <p:cNvSpPr txBox="1">
            <a:spLocks noChangeArrowheads="1"/>
          </p:cNvSpPr>
          <p:nvPr/>
        </p:nvSpPr>
        <p:spPr bwMode="auto">
          <a:xfrm>
            <a:off x="5434013" y="43434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11</a:t>
            </a:r>
          </a:p>
        </p:txBody>
      </p:sp>
      <p:sp>
        <p:nvSpPr>
          <p:cNvPr id="270350" name="Text Box 14"/>
          <p:cNvSpPr txBox="1">
            <a:spLocks noChangeArrowheads="1"/>
          </p:cNvSpPr>
          <p:nvPr/>
        </p:nvSpPr>
        <p:spPr bwMode="auto">
          <a:xfrm>
            <a:off x="6407680" y="4038600"/>
            <a:ext cx="22791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  </a:t>
            </a:r>
            <a:r>
              <a:rPr lang="en-US" sz="3600" b="0" dirty="0" smtClean="0">
                <a:solidFill>
                  <a:schemeClr val="tx1"/>
                </a:solidFill>
                <a:latin typeface="Arial" charset="0"/>
              </a:rPr>
              <a:t>22.09</a:t>
            </a:r>
            <a:endParaRPr lang="en-US" sz="2400" b="0" dirty="0">
              <a:solidFill>
                <a:schemeClr val="tx1"/>
              </a:solidFill>
              <a:latin typeface="Arial" charset="0"/>
            </a:endParaRPr>
          </a:p>
        </p:txBody>
      </p:sp>
      <p:sp>
        <p:nvSpPr>
          <p:cNvPr id="8209" name="Text Box 24"/>
          <p:cNvSpPr txBox="1">
            <a:spLocks noChangeArrowheads="1"/>
          </p:cNvSpPr>
          <p:nvPr/>
        </p:nvSpPr>
        <p:spPr bwMode="auto">
          <a:xfrm>
            <a:off x="4754563" y="4027488"/>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a:t>
            </a:r>
          </a:p>
        </p:txBody>
      </p:sp>
      <mc:AlternateContent xmlns:mc="http://schemas.openxmlformats.org/markup-compatibility/2006" xmlns:a14="http://schemas.microsoft.com/office/drawing/2010/main">
        <mc:Choice Requires="a14">
          <p:sp>
            <p:nvSpPr>
              <p:cNvPr id="3" name="Rectangle 2"/>
              <p:cNvSpPr/>
              <p:nvPr/>
            </p:nvSpPr>
            <p:spPr>
              <a:xfrm>
                <a:off x="2540000" y="3765550"/>
                <a:ext cx="1938351" cy="1175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600"/>
                        <m:t>μ</m:t>
                      </m:r>
                      <m:r>
                        <m:rPr>
                          <m:nor/>
                        </m:rPr>
                        <a:rPr lang="en-US" sz="3600"/>
                        <m:t> = </m:t>
                      </m:r>
                      <m:f>
                        <m:fPr>
                          <m:ctrlPr>
                            <a:rPr lang="en-US" sz="3600" i="1">
                              <a:latin typeface="Cambria Math" panose="02040503050406030204" pitchFamily="18" charset="0"/>
                            </a:rPr>
                          </m:ctrlPr>
                        </m:fPr>
                        <m:num>
                          <m:nary>
                            <m:naryPr>
                              <m:chr m:val="∑"/>
                              <m:limLoc m:val="undOvr"/>
                              <m:subHide m:val="on"/>
                              <m:supHide m:val="on"/>
                              <m:ctrlPr>
                                <a:rPr lang="en-US" sz="3600" i="1">
                                  <a:latin typeface="Cambria Math" panose="02040503050406030204" pitchFamily="18" charset="0"/>
                                </a:rPr>
                              </m:ctrlPr>
                            </m:naryPr>
                            <m:sub/>
                            <m:sup/>
                            <m:e>
                              <m:sSub>
                                <m:sSubPr>
                                  <m:ctrlPr>
                                    <a:rPr lang="en-US" sz="3600" i="1">
                                      <a:latin typeface="Cambria Math" panose="02040503050406030204" pitchFamily="18" charset="0"/>
                                    </a:rPr>
                                  </m:ctrlPr>
                                </m:sSubPr>
                                <m:e>
                                  <m:r>
                                    <m:rPr>
                                      <m:nor/>
                                    </m:rPr>
                                    <a:rPr lang="en-US" sz="3600"/>
                                    <m:t>x</m:t>
                                  </m:r>
                                </m:e>
                                <m:sub>
                                  <m:r>
                                    <m:rPr>
                                      <m:nor/>
                                    </m:rPr>
                                    <a:rPr lang="en-US" sz="3600"/>
                                    <m:t>i</m:t>
                                  </m:r>
                                </m:sub>
                              </m:sSub>
                            </m:e>
                          </m:nary>
                        </m:num>
                        <m:den>
                          <m:r>
                            <m:rPr>
                              <m:nor/>
                            </m:rPr>
                            <a:rPr lang="en-US" sz="3600" b="0" i="0" smtClean="0">
                              <a:latin typeface="+mn-lt"/>
                            </a:rPr>
                            <m:t>N</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2540000" y="3765550"/>
                <a:ext cx="1938351" cy="1175065"/>
              </a:xfrm>
              <a:prstGeom prst="rect">
                <a:avLst/>
              </a:prstGeom>
              <a:blipFill rotWithShape="1">
                <a:blip r:embed="rId3" cstate="print"/>
                <a:stretch>
                  <a:fillRect/>
                </a:stretch>
              </a:blipFill>
            </p:spPr>
            <p:txBody>
              <a:bodyPr/>
              <a:lstStyle/>
              <a:p>
                <a:r>
                  <a:rPr lang="en-US">
                    <a:noFill/>
                  </a:rPr>
                  <a:t> </a:t>
                </a:r>
              </a:p>
            </p:txBody>
          </p:sp>
        </mc:Fallback>
      </mc:AlternateContent>
      <p:sp>
        <p:nvSpPr>
          <p:cNvPr id="12" name="Title 1"/>
          <p:cNvSpPr txBox="1">
            <a:spLocks/>
          </p:cNvSpPr>
          <p:nvPr/>
        </p:nvSpPr>
        <p:spPr bwMode="auto">
          <a:xfrm>
            <a:off x="457200" y="3048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Mean</a:t>
            </a:r>
            <a:r>
              <a:rPr lang="en-US" dirty="0" smtClean="0">
                <a:solidFill>
                  <a:schemeClr val="tx2"/>
                </a:solidFill>
                <a:latin typeface="Arial" charset="0"/>
              </a:rPr>
              <a:t>  					</a:t>
            </a:r>
            <a:r>
              <a:rPr lang="en-US" sz="2400" dirty="0" smtClean="0">
                <a:latin typeface="Arial" charset="0"/>
              </a:rPr>
              <a:t>Central Tendency</a:t>
            </a:r>
            <a:endParaRPr lang="en-US" sz="2400" dirty="0"/>
          </a:p>
        </p:txBody>
      </p:sp>
    </p:spTree>
    <p:extLst>
      <p:ext uri="{BB962C8B-B14F-4D97-AF65-F5344CB8AC3E}">
        <p14:creationId xmlns:p14="http://schemas.microsoft.com/office/powerpoint/2010/main" val="199711793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03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p:bldP spid="8199" grpId="0"/>
      <p:bldP spid="8200" grpId="0" animBg="1"/>
      <p:bldP spid="8201" grpId="0"/>
      <p:bldP spid="270350" grpId="0"/>
      <p:bldP spid="8209"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4668077"/>
          </a:xfrm>
        </p:spPr>
        <p:txBody>
          <a:bodyPr/>
          <a:lstStyle/>
          <a:p>
            <a:r>
              <a:rPr lang="en-US" b="1" dirty="0" smtClean="0"/>
              <a:t>General Rule: </a:t>
            </a:r>
            <a:r>
              <a:rPr lang="en-US" dirty="0" smtClean="0"/>
              <a:t>Don’t round until the final answer</a:t>
            </a:r>
          </a:p>
          <a:p>
            <a:pPr lvl="1"/>
            <a:r>
              <a:rPr lang="en-US" dirty="0" smtClean="0"/>
              <a:t>If you are writing intermediate results you may round values, but keep unrounded number in memory</a:t>
            </a:r>
          </a:p>
          <a:p>
            <a:r>
              <a:rPr lang="en-US" dirty="0" smtClean="0"/>
              <a:t>Mean – round to one more decimal place than the original data</a:t>
            </a:r>
          </a:p>
          <a:p>
            <a:r>
              <a:rPr lang="en-US" dirty="0" smtClean="0"/>
              <a:t>Standard Deviation </a:t>
            </a:r>
            <a:r>
              <a:rPr lang="en-US" smtClean="0"/>
              <a:t>– round </a:t>
            </a:r>
            <a:r>
              <a:rPr lang="en-US" dirty="0" smtClean="0"/>
              <a:t>to one more decimal place than the original data</a:t>
            </a:r>
            <a:endParaRPr lang="en-US" dirty="0"/>
          </a:p>
        </p:txBody>
      </p:sp>
      <p:sp>
        <p:nvSpPr>
          <p:cNvPr id="12" name="Title 1"/>
          <p:cNvSpPr txBox="1">
            <a:spLocks/>
          </p:cNvSpPr>
          <p:nvPr/>
        </p:nvSpPr>
        <p:spPr bwMode="auto">
          <a:xfrm>
            <a:off x="457200" y="3048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A Note about </a:t>
            </a:r>
            <a:r>
              <a:rPr lang="en-US" dirty="0" smtClean="0"/>
              <a:t>Rounding in Statistics</a:t>
            </a:r>
            <a:endParaRPr lang="en-US" sz="2400" dirty="0"/>
          </a:p>
        </p:txBody>
      </p:sp>
    </p:spTree>
    <p:extLst>
      <p:ext uri="{BB962C8B-B14F-4D97-AF65-F5344CB8AC3E}">
        <p14:creationId xmlns:p14="http://schemas.microsoft.com/office/powerpoint/2010/main" val="282814865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2383927"/>
          </a:xfrm>
        </p:spPr>
        <p:txBody>
          <a:bodyPr/>
          <a:lstStyle/>
          <a:p>
            <a:r>
              <a:rPr lang="en-US" dirty="0"/>
              <a:t>Data </a:t>
            </a:r>
            <a:r>
              <a:rPr lang="en-US" dirty="0" smtClean="0"/>
              <a:t>Set</a:t>
            </a:r>
          </a:p>
          <a:p>
            <a:pPr marL="0" indent="0">
              <a:buNone/>
            </a:pPr>
            <a:r>
              <a:rPr lang="en-US" dirty="0" smtClean="0">
                <a:solidFill>
                  <a:schemeClr val="hlink"/>
                </a:solidFill>
                <a:latin typeface="Arial" charset="0"/>
              </a:rPr>
              <a:t>	3  </a:t>
            </a:r>
            <a:r>
              <a:rPr lang="en-US" dirty="0">
                <a:solidFill>
                  <a:schemeClr val="hlink"/>
                </a:solidFill>
                <a:latin typeface="Arial" charset="0"/>
              </a:rPr>
              <a:t>7  12  17  21  21  23  27  32  36  44</a:t>
            </a:r>
          </a:p>
          <a:p>
            <a:r>
              <a:rPr lang="en-US" dirty="0">
                <a:latin typeface="Arial" charset="0"/>
              </a:rPr>
              <a:t>Sum of the values  =  </a:t>
            </a:r>
            <a:r>
              <a:rPr lang="en-US" dirty="0" smtClean="0">
                <a:latin typeface="Arial" charset="0"/>
              </a:rPr>
              <a:t>243</a:t>
            </a:r>
          </a:p>
          <a:p>
            <a:r>
              <a:rPr lang="en-US" dirty="0" smtClean="0">
                <a:latin typeface="Arial" charset="0"/>
              </a:rPr>
              <a:t>Number </a:t>
            </a:r>
            <a:r>
              <a:rPr lang="en-US" dirty="0">
                <a:latin typeface="Arial" charset="0"/>
              </a:rPr>
              <a:t>of values  =  </a:t>
            </a:r>
            <a:r>
              <a:rPr lang="en-US" dirty="0" smtClean="0">
                <a:latin typeface="Arial" charset="0"/>
              </a:rPr>
              <a:t>11</a:t>
            </a:r>
          </a:p>
          <a:p>
            <a:endParaRPr lang="en-US" dirty="0">
              <a:latin typeface="Arial" charset="0"/>
            </a:endParaRPr>
          </a:p>
          <a:p>
            <a:endParaRPr lang="en-US" dirty="0" smtClean="0">
              <a:latin typeface="Arial" charset="0"/>
            </a:endParaRPr>
          </a:p>
          <a:p>
            <a:endParaRPr lang="en-US" dirty="0">
              <a:latin typeface="Arial" charset="0"/>
            </a:endParaRPr>
          </a:p>
          <a:p>
            <a:r>
              <a:rPr lang="en-US" dirty="0" smtClean="0">
                <a:latin typeface="Arial" charset="0"/>
              </a:rPr>
              <a:t>Reported:  Mean =</a:t>
            </a:r>
            <a:endParaRPr lang="en-US" dirty="0"/>
          </a:p>
          <a:p>
            <a:endParaRPr lang="en-US" dirty="0"/>
          </a:p>
        </p:txBody>
      </p:sp>
      <p:sp>
        <p:nvSpPr>
          <p:cNvPr id="270345" name="Text Box 9"/>
          <p:cNvSpPr txBox="1">
            <a:spLocks noChangeArrowheads="1"/>
          </p:cNvSpPr>
          <p:nvPr/>
        </p:nvSpPr>
        <p:spPr bwMode="auto">
          <a:xfrm>
            <a:off x="356681" y="4014619"/>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Mean  =</a:t>
            </a:r>
          </a:p>
        </p:txBody>
      </p:sp>
      <p:sp>
        <p:nvSpPr>
          <p:cNvPr id="8199" name="Text Box 10"/>
          <p:cNvSpPr txBox="1">
            <a:spLocks noChangeArrowheads="1"/>
          </p:cNvSpPr>
          <p:nvPr/>
        </p:nvSpPr>
        <p:spPr bwMode="auto">
          <a:xfrm>
            <a:off x="4669583" y="3737448"/>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243</a:t>
            </a:r>
            <a:endParaRPr lang="en-US" sz="2400" b="0" dirty="0">
              <a:solidFill>
                <a:schemeClr val="tx1"/>
              </a:solidFill>
              <a:latin typeface="Arial" charset="0"/>
            </a:endParaRPr>
          </a:p>
        </p:txBody>
      </p:sp>
      <p:sp>
        <p:nvSpPr>
          <p:cNvPr id="8200" name="Line 11"/>
          <p:cNvSpPr>
            <a:spLocks noChangeShapeType="1"/>
          </p:cNvSpPr>
          <p:nvPr/>
        </p:nvSpPr>
        <p:spPr bwMode="auto">
          <a:xfrm>
            <a:off x="4824413" y="4378798"/>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01" name="Text Box 12"/>
          <p:cNvSpPr txBox="1">
            <a:spLocks noChangeArrowheads="1"/>
          </p:cNvSpPr>
          <p:nvPr/>
        </p:nvSpPr>
        <p:spPr bwMode="auto">
          <a:xfrm>
            <a:off x="4814990" y="4332289"/>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11</a:t>
            </a:r>
          </a:p>
        </p:txBody>
      </p:sp>
      <p:sp>
        <p:nvSpPr>
          <p:cNvPr id="270350" name="Text Box 14"/>
          <p:cNvSpPr txBox="1">
            <a:spLocks noChangeArrowheads="1"/>
          </p:cNvSpPr>
          <p:nvPr/>
        </p:nvSpPr>
        <p:spPr bwMode="auto">
          <a:xfrm>
            <a:off x="5662613" y="4058123"/>
            <a:ext cx="3307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smtClean="0">
                <a:solidFill>
                  <a:schemeClr val="tx1"/>
                </a:solidFill>
                <a:latin typeface="Arial" charset="0"/>
              </a:rPr>
              <a:t>=</a:t>
            </a:r>
            <a:endParaRPr lang="en-US" sz="2400" b="0" dirty="0">
              <a:solidFill>
                <a:schemeClr val="tx1"/>
              </a:solidFill>
              <a:latin typeface="Arial" charset="0"/>
            </a:endParaRPr>
          </a:p>
        </p:txBody>
      </p:sp>
      <p:sp>
        <p:nvSpPr>
          <p:cNvPr id="8209" name="Text Box 24"/>
          <p:cNvSpPr txBox="1">
            <a:spLocks noChangeArrowheads="1"/>
          </p:cNvSpPr>
          <p:nvPr/>
        </p:nvSpPr>
        <p:spPr bwMode="auto">
          <a:xfrm>
            <a:off x="4214813" y="4034311"/>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a:t>
            </a:r>
          </a:p>
        </p:txBody>
      </p:sp>
      <mc:AlternateContent xmlns:mc="http://schemas.openxmlformats.org/markup-compatibility/2006" xmlns:a14="http://schemas.microsoft.com/office/drawing/2010/main">
        <mc:Choice Requires="a14">
          <p:sp>
            <p:nvSpPr>
              <p:cNvPr id="3" name="Rectangle 2"/>
              <p:cNvSpPr/>
              <p:nvPr/>
            </p:nvSpPr>
            <p:spPr>
              <a:xfrm>
                <a:off x="2261681" y="3679327"/>
                <a:ext cx="1938351" cy="1175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600"/>
                        <m:t>μ</m:t>
                      </m:r>
                      <m:r>
                        <m:rPr>
                          <m:nor/>
                        </m:rPr>
                        <a:rPr lang="en-US" sz="3600"/>
                        <m:t> = </m:t>
                      </m:r>
                      <m:f>
                        <m:fPr>
                          <m:ctrlPr>
                            <a:rPr lang="en-US" sz="3600" i="1">
                              <a:latin typeface="Cambria Math" panose="02040503050406030204" pitchFamily="18" charset="0"/>
                            </a:rPr>
                          </m:ctrlPr>
                        </m:fPr>
                        <m:num>
                          <m:nary>
                            <m:naryPr>
                              <m:chr m:val="∑"/>
                              <m:limLoc m:val="undOvr"/>
                              <m:subHide m:val="on"/>
                              <m:supHide m:val="on"/>
                              <m:ctrlPr>
                                <a:rPr lang="en-US" sz="3600" i="1">
                                  <a:latin typeface="Cambria Math" panose="02040503050406030204" pitchFamily="18" charset="0"/>
                                </a:rPr>
                              </m:ctrlPr>
                            </m:naryPr>
                            <m:sub/>
                            <m:sup/>
                            <m:e>
                              <m:sSub>
                                <m:sSubPr>
                                  <m:ctrlPr>
                                    <a:rPr lang="en-US" sz="3600" i="1">
                                      <a:latin typeface="Cambria Math" panose="02040503050406030204" pitchFamily="18" charset="0"/>
                                    </a:rPr>
                                  </m:ctrlPr>
                                </m:sSubPr>
                                <m:e>
                                  <m:r>
                                    <m:rPr>
                                      <m:nor/>
                                    </m:rPr>
                                    <a:rPr lang="en-US" sz="3600"/>
                                    <m:t>x</m:t>
                                  </m:r>
                                </m:e>
                                <m:sub>
                                  <m:r>
                                    <m:rPr>
                                      <m:nor/>
                                    </m:rPr>
                                    <a:rPr lang="en-US" sz="3600"/>
                                    <m:t>i</m:t>
                                  </m:r>
                                </m:sub>
                              </m:sSub>
                            </m:e>
                          </m:nary>
                        </m:num>
                        <m:den>
                          <m:r>
                            <m:rPr>
                              <m:nor/>
                            </m:rPr>
                            <a:rPr lang="en-US" sz="3600" b="0" i="0" smtClean="0">
                              <a:latin typeface="+mn-lt"/>
                            </a:rPr>
                            <m:t>N</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2261681" y="3679327"/>
                <a:ext cx="1938351" cy="1175065"/>
              </a:xfrm>
              <a:prstGeom prst="rect">
                <a:avLst/>
              </a:prstGeom>
              <a:blipFill rotWithShape="1">
                <a:blip r:embed="rId3" cstate="print"/>
                <a:stretch>
                  <a:fillRect/>
                </a:stretch>
              </a:blipFill>
            </p:spPr>
            <p:txBody>
              <a:bodyPr/>
              <a:lstStyle/>
              <a:p>
                <a:r>
                  <a:rPr lang="en-US">
                    <a:noFill/>
                  </a:rPr>
                  <a:t> </a:t>
                </a:r>
              </a:p>
            </p:txBody>
          </p:sp>
        </mc:Fallback>
      </mc:AlternateContent>
      <p:sp>
        <p:nvSpPr>
          <p:cNvPr id="12" name="Title 1"/>
          <p:cNvSpPr txBox="1">
            <a:spLocks/>
          </p:cNvSpPr>
          <p:nvPr/>
        </p:nvSpPr>
        <p:spPr bwMode="auto">
          <a:xfrm>
            <a:off x="532759" y="372251"/>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Mean</a:t>
            </a:r>
            <a:r>
              <a:rPr lang="en-US" dirty="0" smtClean="0">
                <a:solidFill>
                  <a:schemeClr val="tx2"/>
                </a:solidFill>
                <a:latin typeface="Arial" charset="0"/>
              </a:rPr>
              <a:t> – </a:t>
            </a:r>
            <a:r>
              <a:rPr lang="en-US" dirty="0" smtClean="0"/>
              <a:t>Rounding </a:t>
            </a:r>
            <a:endParaRPr lang="en-US" sz="2400" dirty="0"/>
          </a:p>
        </p:txBody>
      </p:sp>
      <p:sp>
        <p:nvSpPr>
          <p:cNvPr id="2" name="TextBox 1"/>
          <p:cNvSpPr txBox="1"/>
          <p:nvPr/>
        </p:nvSpPr>
        <p:spPr>
          <a:xfrm>
            <a:off x="4397844" y="5389124"/>
            <a:ext cx="1250789" cy="707886"/>
          </a:xfrm>
          <a:prstGeom prst="rect">
            <a:avLst/>
          </a:prstGeom>
          <a:noFill/>
        </p:spPr>
        <p:txBody>
          <a:bodyPr wrap="square" rtlCol="0">
            <a:spAutoFit/>
          </a:bodyPr>
          <a:lstStyle/>
          <a:p>
            <a:r>
              <a:rPr lang="en-US" sz="4000" b="1" dirty="0" smtClean="0">
                <a:solidFill>
                  <a:srgbClr val="FF0000"/>
                </a:solidFill>
              </a:rPr>
              <a:t>22.1</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6163459" y="3988988"/>
                <a:ext cx="1611339" cy="7319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4000" b="0" i="0" smtClean="0">
                          <a:solidFill>
                            <a:srgbClr val="0000FF"/>
                          </a:solidFill>
                          <a:latin typeface="+mj-lt"/>
                        </a:rPr>
                        <m:t>22.</m:t>
                      </m:r>
                      <m:acc>
                        <m:accPr>
                          <m:chr m:val="̅"/>
                          <m:ctrlPr>
                            <a:rPr lang="en-US" sz="4000" b="0" i="1" smtClean="0">
                              <a:solidFill>
                                <a:srgbClr val="0000FF"/>
                              </a:solidFill>
                              <a:latin typeface="Cambria Math" panose="02040503050406030204" pitchFamily="18" charset="0"/>
                            </a:rPr>
                          </m:ctrlPr>
                        </m:accPr>
                        <m:e>
                          <m:r>
                            <m:rPr>
                              <m:nor/>
                            </m:rPr>
                            <a:rPr lang="en-US" sz="4000" b="0" i="0" smtClean="0">
                              <a:solidFill>
                                <a:srgbClr val="0000FF"/>
                              </a:solidFill>
                              <a:latin typeface="+mj-lt"/>
                            </a:rPr>
                            <m:t>09</m:t>
                          </m:r>
                        </m:e>
                      </m:acc>
                    </m:oMath>
                  </m:oMathPara>
                </a14:m>
                <a:endParaRPr lang="en-US" sz="4000" dirty="0">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63459" y="3988988"/>
                <a:ext cx="1611339" cy="731995"/>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945062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03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0350"/>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82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p:bldP spid="8199" grpId="0"/>
      <p:bldP spid="8200" grpId="0" animBg="1"/>
      <p:bldP spid="8201" grpId="0"/>
      <p:bldP spid="270350" grpId="0"/>
      <p:bldP spid="8209" grpId="0"/>
      <p:bldP spid="3" grpId="0" animBg="1"/>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a:t>
            </a:r>
            <a:r>
              <a:rPr lang="en-US" sz="2400" dirty="0" smtClean="0"/>
              <a:t> 					Central Tendency</a:t>
            </a:r>
            <a:endParaRPr lang="en-US" dirty="0"/>
          </a:p>
        </p:txBody>
      </p:sp>
      <p:sp>
        <p:nvSpPr>
          <p:cNvPr id="3" name="Content Placeholder 2"/>
          <p:cNvSpPr>
            <a:spLocks noGrp="1"/>
          </p:cNvSpPr>
          <p:nvPr>
            <p:ph idx="1"/>
          </p:nvPr>
        </p:nvSpPr>
        <p:spPr/>
        <p:txBody>
          <a:bodyPr/>
          <a:lstStyle/>
          <a:p>
            <a:r>
              <a:rPr lang="en-US" dirty="0"/>
              <a:t>Measure of central tendency</a:t>
            </a:r>
          </a:p>
          <a:p>
            <a:r>
              <a:rPr lang="en-US" dirty="0"/>
              <a:t>The most frequently occurring value in a set of data is the </a:t>
            </a:r>
            <a:r>
              <a:rPr lang="en-US" dirty="0" smtClean="0">
                <a:solidFill>
                  <a:srgbClr val="C00000"/>
                </a:solidFill>
              </a:rPr>
              <a:t>mode</a:t>
            </a:r>
            <a:endParaRPr lang="en-US" dirty="0">
              <a:solidFill>
                <a:srgbClr val="C00000"/>
              </a:solidFill>
            </a:endParaRPr>
          </a:p>
          <a:p>
            <a:r>
              <a:rPr lang="en-US" dirty="0"/>
              <a:t>Symbol is </a:t>
            </a:r>
            <a:r>
              <a:rPr lang="en-US" dirty="0" smtClean="0"/>
              <a:t>M</a:t>
            </a:r>
            <a:endParaRPr lang="en-US" dirty="0"/>
          </a:p>
        </p:txBody>
      </p:sp>
      <p:sp>
        <p:nvSpPr>
          <p:cNvPr id="4" name="Text Box 8"/>
          <p:cNvSpPr txBox="1">
            <a:spLocks noChangeArrowheads="1"/>
          </p:cNvSpPr>
          <p:nvPr/>
        </p:nvSpPr>
        <p:spPr bwMode="auto">
          <a:xfrm>
            <a:off x="733425" y="4932363"/>
            <a:ext cx="8027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eaLnBrk="1" hangingPunct="1">
              <a:spcBef>
                <a:spcPct val="50000"/>
              </a:spcBef>
            </a:pPr>
            <a:r>
              <a:rPr lang="en-US" sz="3600" b="0" dirty="0">
                <a:solidFill>
                  <a:schemeClr val="hlink"/>
                </a:solidFill>
                <a:latin typeface="Arial" charset="0"/>
              </a:rPr>
              <a:t>27  17  12  7  21  44  23  3  36  32  21</a:t>
            </a:r>
          </a:p>
        </p:txBody>
      </p:sp>
      <p:sp>
        <p:nvSpPr>
          <p:cNvPr id="5" name="Text Box 9"/>
          <p:cNvSpPr txBox="1">
            <a:spLocks noChangeArrowheads="1"/>
          </p:cNvSpPr>
          <p:nvPr/>
        </p:nvSpPr>
        <p:spPr bwMode="auto">
          <a:xfrm>
            <a:off x="733425" y="4278313"/>
            <a:ext cx="234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spcBef>
                <a:spcPct val="50000"/>
              </a:spcBef>
            </a:pPr>
            <a:r>
              <a:rPr lang="en-US" sz="3600" b="0" dirty="0">
                <a:solidFill>
                  <a:schemeClr val="tx1"/>
                </a:solidFill>
                <a:latin typeface="Arial" charset="0"/>
              </a:rPr>
              <a:t>Data Set:</a:t>
            </a:r>
          </a:p>
        </p:txBody>
      </p:sp>
    </p:spTree>
    <p:extLst>
      <p:ext uri="{BB962C8B-B14F-4D97-AF65-F5344CB8AC3E}">
        <p14:creationId xmlns:p14="http://schemas.microsoft.com/office/powerpoint/2010/main" val="26061985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1964&quot;&gt;&lt;property id=&quot;20148&quot; value=&quot;5&quot;/&gt;&lt;property id=&quot;20300&quot; value=&quot;Slide 2 - &amp;quot;Statistics&amp;quot;&quot;/&gt;&lt;property id=&quot;20307&quot; value=&quot;267&quot;/&gt;&lt;/object&gt;&lt;object type=&quot;3&quot; unique_id=&quot;11965&quot;&gt;&lt;property id=&quot;20148&quot; value=&quot;5&quot;/&gt;&lt;property id=&quot;20300&quot; value=&quot;Slide 3 - &amp;quot;Summary Statistics&amp;quot;&quot;/&gt;&lt;property id=&quot;20307&quot; value=&quot;268&quot;/&gt;&lt;/object&gt;&lt;object type=&quot;3&quot; unique_id=&quot;11966&quot;&gt;&lt;property id=&quot;20148&quot; value=&quot;5&quot;/&gt;&lt;property id=&quot;20300&quot; value=&quot;Slide 4 - &amp;quot;Mean &amp;amp;#x09;&amp;amp;#x09;&amp;amp;#x09;&amp;amp;#x09;        Central Tendency&amp;quot;&quot;/&gt;&lt;property id=&quot;20307&quot; value=&quot;269&quot;/&gt;&lt;/object&gt;&lt;object type=&quot;3&quot; unique_id=&quot;11967&quot;&gt;&lt;property id=&quot;20148&quot; value=&quot;5&quot;/&gt;&lt;property id=&quot;20300&quot; value=&quot;Slide 5 - &amp;quot;Mean  &amp;amp;#x09;&amp;amp;#x09;&amp;amp;#x09;&amp;amp;#x09;&amp;amp;#x09;Central Tendency&amp;quot;&quot;/&gt;&lt;property id=&quot;20307&quot; value=&quot;270&quot;/&gt;&lt;/object&gt;&lt;object type=&quot;3&quot; unique_id=&quot;11968&quot;&gt;&lt;property id=&quot;20148&quot; value=&quot;5&quot;/&gt;&lt;property id=&quot;20300&quot; value=&quot;Slide 6&quot;/&gt;&lt;property id=&quot;20307&quot; value=&quot;271&quot;/&gt;&lt;/object&gt;&lt;object type=&quot;3&quot; unique_id=&quot;11969&quot;&gt;&lt;property id=&quot;20148&quot; value=&quot;5&quot;/&gt;&lt;property id=&quot;20300&quot; value=&quot;Slide 7&quot;/&gt;&lt;property id=&quot;20307&quot; value=&quot;339&quot;/&gt;&lt;/object&gt;&lt;object type=&quot;3&quot; unique_id=&quot;11970&quot;&gt;&lt;property id=&quot;20148&quot; value=&quot;5&quot;/&gt;&lt;property id=&quot;20300&quot; value=&quot;Slide 8&quot;/&gt;&lt;property id=&quot;20307&quot; value=&quot;340&quot;/&gt;&lt;/object&gt;&lt;object type=&quot;3&quot; unique_id=&quot;11971&quot;&gt;&lt;property id=&quot;20148&quot; value=&quot;5&quot;/&gt;&lt;property id=&quot;20300&quot; value=&quot;Slide 9 - &amp;quot;Mode &amp;amp;#x09;&amp;amp;#x09;&amp;amp;#x09;&amp;amp;#x09;&amp;amp;#x09;Central Tendency&amp;quot;&quot;/&gt;&lt;property id=&quot;20307&quot; value=&quot;305&quot;/&gt;&lt;/object&gt;&lt;object type=&quot;3&quot; unique_id=&quot;11972&quot;&gt;&lt;property id=&quot;20148&quot; value=&quot;5&quot;/&gt;&lt;property id=&quot;20300&quot; value=&quot;Slide 10 - &amp;quot;Mode  &amp;amp;#x09;&amp;amp;#x09;&amp;amp;#x09;&amp;amp;#x09;&amp;amp;#x09;Central Tendency&amp;quot;&quot;/&gt;&lt;property id=&quot;20307&quot; value=&quot;273&quot;/&gt;&lt;/object&gt;&lt;object type=&quot;3&quot; unique_id=&quot;11973&quot;&gt;&lt;property id=&quot;20148&quot; value=&quot;5&quot;/&gt;&lt;property id=&quot;20300&quot; value=&quot;Slide 11 - &amp;quot;Mode &amp;amp;#x09;&amp;amp;#x09;&amp;amp;#x09;&amp;amp;#x09;&amp;amp;#x09;Central Tendency&amp;quot;&quot;/&gt;&lt;property id=&quot;20307&quot; value=&quot;274&quot;/&gt;&lt;/object&gt;&lt;object type=&quot;3&quot; unique_id=&quot;11974&quot;&gt;&lt;property id=&quot;20148&quot; value=&quot;5&quot;/&gt;&lt;property id=&quot;20300&quot; value=&quot;Slide 12 - &amp;quot;Mode &amp;amp;#x09;&amp;amp;#x09;&amp;amp;#x09;&amp;amp;#x09;&amp;amp;#x09;Central Tendency&amp;quot;&quot;/&gt;&lt;property id=&quot;20307&quot; value=&quot;275&quot;/&gt;&lt;/object&gt;&lt;object type=&quot;3&quot; unique_id=&quot;11975&quot;&gt;&lt;property id=&quot;20148&quot; value=&quot;5&quot;/&gt;&lt;property id=&quot;20300&quot; value=&quot;Slide 13 - &amp;quot;Median &amp;amp;#x09;&amp;amp;#x09;&amp;amp;#x09;&amp;amp;#x09;&amp;amp;#x09;Central Tendency&amp;quot;&quot;/&gt;&lt;property id=&quot;20307&quot; value=&quot;276&quot;/&gt;&lt;/object&gt;&lt;object type=&quot;3&quot; unique_id=&quot;11976&quot;&gt;&lt;property id=&quot;20148&quot; value=&quot;5&quot;/&gt;&lt;property id=&quot;20300&quot; value=&quot;Slide 14 - &amp;quot;Median &amp;amp;#x09;&amp;amp;#x09;&amp;amp;#x09;&amp;amp;#x09;&amp;amp;#x09;Central Tendency&amp;quot;&quot;/&gt;&lt;property id=&quot;20307&quot; value=&quot;277&quot;/&gt;&lt;/object&gt;&lt;object type=&quot;3&quot; unique_id=&quot;11977&quot;&gt;&lt;property id=&quot;20148&quot; value=&quot;5&quot;/&gt;&lt;property id=&quot;20300&quot; value=&quot;Slide 15 - &amp;quot;Median &amp;amp;#x09;&amp;amp;#x09;&amp;amp;#x09;&amp;amp;#x09;&amp;amp;#x09;Central Tendency&amp;quot;&quot;/&gt;&lt;property id=&quot;20307&quot; value=&quot;278&quot;/&gt;&lt;/object&gt;&lt;object type=&quot;3&quot; unique_id=&quot;11978&quot;&gt;&lt;property id=&quot;20148&quot; value=&quot;5&quot;/&gt;&lt;property id=&quot;20300&quot; value=&quot;Slide 16 - &amp;quot;Median &amp;amp;#x09;&amp;amp;#x09;&amp;amp;#x09;&amp;amp;#x09;&amp;amp;#x09;Central Tendency&amp;quot;&quot;/&gt;&lt;property id=&quot;20307&quot; value=&quot;306&quot;/&gt;&lt;/object&gt;&lt;object type=&quot;3&quot; unique_id=&quot;11979&quot;&gt;&lt;property id=&quot;20148&quot; value=&quot;5&quot;/&gt;&lt;property id=&quot;20300&quot; value=&quot;Slide 17 - &amp;quot;Range &amp;amp;#x09;&amp;amp;#x09;&amp;amp;#x09;&amp;amp;#x09;&amp;amp;#x09;&amp;amp;#x09;   Variation&amp;quot;&quot;/&gt;&lt;property id=&quot;20307&quot; value=&quot;279&quot;/&gt;&lt;/object&gt;&lt;object type=&quot;3&quot; unique_id=&quot;11980&quot;&gt;&lt;property id=&quot;20148&quot; value=&quot;5&quot;/&gt;&lt;property id=&quot;20300&quot; value=&quot;Slide 18 - &amp;quot;Standard Deviation&amp;amp;#x09;&amp;amp;#x09;&amp;amp;#x09;   Variation&amp;quot;&quot;/&gt;&lt;property id=&quot;20307&quot; value=&quot;325&quot;/&gt;&lt;/object&gt;&lt;object type=&quot;3&quot; unique_id=&quot;11981&quot;&gt;&lt;property id=&quot;20148&quot; value=&quot;5&quot;/&gt;&lt;property id=&quot;20300&quot; value=&quot;Slide 19 - &amp;quot;Standard Deviation&amp;amp;#x09;&amp;amp;#x09;&amp;amp;#x09;   Variation&amp;quot;&quot;/&gt;&lt;property id=&quot;20307&quot; value=&quot;328&quot;/&gt;&lt;/object&gt;&lt;object type=&quot;3&quot; unique_id=&quot;11982&quot;&gt;&lt;property id=&quot;20148&quot; value=&quot;5&quot;/&gt;&lt;property id=&quot;20300&quot; value=&quot;Slide 20 - &amp;quot;Standard Deviation &amp;amp;#x09;&amp;amp;#x09;&amp;amp;#x09;   Variation&amp;quot;&quot;/&gt;&lt;property id=&quot;20307&quot; value=&quot;280&quot;/&gt;&lt;/object&gt;&lt;object type=&quot;3&quot; unique_id=&quot;11983&quot;&gt;&lt;property id=&quot;20148&quot; value=&quot;5&quot;/&gt;&lt;property id=&quot;20300&quot; value=&quot;Slide 21&quot;/&gt;&lt;property id=&quot;20307&quot; value=&quot;341&quot;/&gt;&lt;/object&gt;&lt;object type=&quot;3&quot; unique_id=&quot;11984&quot;&gt;&lt;property id=&quot;20148&quot; value=&quot;5&quot;/&gt;&lt;property id=&quot;20300&quot; value=&quot;Slide 22 - &amp;quot;Standard Deviation&amp;quot;&quot;/&gt;&lt;property id=&quot;20307&quot; value=&quot;281&quot;/&gt;&lt;/object&gt;&lt;object type=&quot;3&quot; unique_id=&quot;11985&quot;&gt;&lt;property id=&quot;20148&quot; value=&quot;5&quot;/&gt;&lt;property id=&quot;20300&quot; value=&quot;Slide 23 - &amp;quot;Standard Deviation &amp;amp;#x09;&amp;amp;#x09;&amp;amp;#x09;   Variation&amp;quot;&quot;/&gt;&lt;property id=&quot;20307&quot; value=&quot;282&quot;/&gt;&lt;/object&gt;&lt;object type=&quot;3&quot; unique_id=&quot;11986&quot;&gt;&lt;property id=&quot;20148&quot; value=&quot;5&quot;/&gt;&lt;property id=&quot;20300&quot; value=&quot;Slide 24 - &amp;quot;Histogram &amp;amp;#x09;&amp;amp;#x09;&amp;amp;#x09;&amp;amp;#x09;&amp;amp;#x09;Distribution&amp;quot;&quot;/&gt;&lt;property id=&quot;20307&quot; value=&quot;283&quot;/&gt;&lt;/object&gt;&lt;object type=&quot;3&quot; unique_id=&quot;11987&quot;&gt;&lt;property id=&quot;20148&quot; value=&quot;5&quot;/&gt;&lt;property id=&quot;20300&quot; value=&quot;Slide 25 - &amp;quot;Histogram &amp;amp;#x09;&amp;amp;#x09;&amp;amp;#x09;&amp;amp;#x09;&amp;amp;#x09;Distribution&amp;quot;&quot;/&gt;&lt;property id=&quot;20307&quot; value=&quot;285&quot;/&gt;&lt;/object&gt;&lt;object type=&quot;3&quot; unique_id=&quot;11988&quot;&gt;&lt;property id=&quot;20148&quot; value=&quot;5&quot;/&gt;&lt;property id=&quot;20300&quot; value=&quot;Slide 26 - &amp;quot;Histogram &amp;amp;#x09;&amp;amp;#x09;&amp;amp;#x09;&amp;amp;#x09;&amp;amp;#x09;Distribution&amp;quot;&quot;/&gt;&lt;property id=&quot;20307&quot; value=&quot;286&quot;/&gt;&lt;/object&gt;&lt;object type=&quot;3&quot; unique_id=&quot;11989&quot;&gt;&lt;property id=&quot;20148&quot; value=&quot;5&quot;/&gt;&lt;property id=&quot;20300&quot; value=&quot;Slide 27 - &amp;quot;Histogram &amp;amp;#x09;&amp;amp;#x09;&amp;amp;#x09;&amp;amp;#x09;&amp;amp;#x09;Distribution&amp;quot;&quot;/&gt;&lt;property id=&quot;20307&quot; value=&quot;287&quot;/&gt;&lt;/object&gt;&lt;object type=&quot;3&quot; unique_id=&quot;11990&quot;&gt;&lt;property id=&quot;20148&quot; value=&quot;5&quot;/&gt;&lt;property id=&quot;20300&quot; value=&quot;Slide 28 - &amp;quot;Histogram &amp;amp;#x09;&amp;amp;#x09;&amp;amp;#x09;&amp;amp;#x09;&amp;amp;#x09;Distribution&amp;quot;&quot;/&gt;&lt;property id=&quot;20307&quot; value=&quot;288&quot;/&gt;&lt;/object&gt;&lt;object type=&quot;3&quot; unique_id=&quot;11991&quot;&gt;&lt;property id=&quot;20148&quot; value=&quot;5&quot;/&gt;&lt;property id=&quot;20300&quot; value=&quot;Slide 29 - &amp;quot;Histogram &amp;amp;#x09;&amp;amp;#x09;&amp;amp;#x09;&amp;amp;#x09;&amp;amp;#x09;Distribution&amp;quot;&quot;/&gt;&lt;property id=&quot;20307&quot; value=&quot;284&quot;/&gt;&lt;/object&gt;&lt;object type=&quot;3&quot; unique_id=&quot;11992&quot;&gt;&lt;property id=&quot;20148&quot; value=&quot;5&quot;/&gt;&lt;property id=&quot;20300&quot; value=&quot;Slide 30 - &amp;quot;Dot Plot &amp;amp;#x09;&amp;amp;#x09;&amp;amp;#x09;&amp;amp;#x09;&amp;amp;#x09;&amp;amp;#x09;Distribution&amp;quot;&quot;/&gt;&lt;property id=&quot;20307&quot; value=&quot;289&quot;/&gt;&lt;/object&gt;&lt;object type=&quot;3&quot; unique_id=&quot;11993&quot;&gt;&lt;property id=&quot;20148&quot; value=&quot;5&quot;/&gt;&lt;property id=&quot;20300&quot; value=&quot;Slide 31 - &amp;quot;Dot Plot &amp;amp;#x09;&amp;amp;#x09;&amp;amp;#x09;&amp;amp;#x09;&amp;amp;#x09;&amp;amp;#x09;Distribution&amp;quot;&quot;/&gt;&lt;property id=&quot;20307&quot; value=&quot;290&quot;/&gt;&lt;/object&gt;&lt;object type=&quot;3&quot; unique_id=&quot;11994&quot;&gt;&lt;property id=&quot;20148&quot; value=&quot;5&quot;/&gt;&lt;property id=&quot;20300&quot; value=&quot;Slide 32 - &amp;quot;Normal Distribution&amp;amp;#x09;&amp;amp;#x09;&amp;amp;#x09;Distribution&amp;quot;&quot;/&gt;&lt;property id=&quot;20307&quot; value=&quot;294&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3150</TotalTime>
  <Words>2860</Words>
  <Application>Microsoft Office PowerPoint</Application>
  <PresentationFormat>On-screen Show (4:3)</PresentationFormat>
  <Paragraphs>424</Paragraphs>
  <Slides>32</Slides>
  <Notes>32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9" baseType="lpstr">
      <vt:lpstr>Arial</vt:lpstr>
      <vt:lpstr>Cambria Math</vt:lpstr>
      <vt:lpstr>Times New Roman</vt:lpstr>
      <vt:lpstr>Verdana</vt:lpstr>
      <vt:lpstr>PowerPointTemplateAE_2009_1217_NEW NEW Template</vt:lpstr>
      <vt:lpstr>1_Custom Design</vt:lpstr>
      <vt:lpstr>Equation</vt:lpstr>
      <vt:lpstr>PowerPoint Presentation</vt:lpstr>
      <vt:lpstr>Statistics</vt:lpstr>
      <vt:lpstr>Summary Statistics</vt:lpstr>
      <vt:lpstr>Mean             Central Tendency</vt:lpstr>
      <vt:lpstr>Mean       Central Tendency</vt:lpstr>
      <vt:lpstr>PowerPoint Presentation</vt:lpstr>
      <vt:lpstr>PowerPoint Presentation</vt:lpstr>
      <vt:lpstr>PowerPoint Presentation</vt:lpstr>
      <vt:lpstr>Mode      Central Tendency</vt:lpstr>
      <vt:lpstr>Mode       Central Tendency</vt:lpstr>
      <vt:lpstr>Mode      Central Tendency</vt:lpstr>
      <vt:lpstr>Mode      Central Tendency</vt:lpstr>
      <vt:lpstr>Median      Central Tendency</vt:lpstr>
      <vt:lpstr>Median      Central Tendency</vt:lpstr>
      <vt:lpstr>Median      Central Tendency</vt:lpstr>
      <vt:lpstr>Median      Central Tendency</vt:lpstr>
      <vt:lpstr>Range          Variation</vt:lpstr>
      <vt:lpstr>Standard Deviation      Variation</vt:lpstr>
      <vt:lpstr>Standard Deviation      Variation</vt:lpstr>
      <vt:lpstr>Standard Deviation       Variation</vt:lpstr>
      <vt:lpstr>PowerPoint Presentation</vt:lpstr>
      <vt:lpstr>Standard Deviation</vt:lpstr>
      <vt:lpstr>Standard Deviation       Variation</vt:lpstr>
      <vt:lpstr>Histogram      Distribution</vt:lpstr>
      <vt:lpstr>Histogram      Distribution</vt:lpstr>
      <vt:lpstr>Histogram      Distribution</vt:lpstr>
      <vt:lpstr>Histogram      Distribution</vt:lpstr>
      <vt:lpstr>Histogram      Distribution</vt:lpstr>
      <vt:lpstr>Histogram      Distribution</vt:lpstr>
      <vt:lpstr>Dot Plot       Distribution</vt:lpstr>
      <vt:lpstr>Dot Plot       Distribution</vt:lpstr>
      <vt:lpstr>Normal Distribution   Distribution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U3 Introduction to Summary Statistics</dc:title>
  <dc:subject>IED - Lesson x.y - Lesson title</dc:subject>
  <dc:creator>IED Curriculum Team</dc:creator>
  <cp:lastModifiedBy>Andy Fischer</cp:lastModifiedBy>
  <cp:revision>148</cp:revision>
  <dcterms:created xsi:type="dcterms:W3CDTF">2010-01-04T14:07:12Z</dcterms:created>
  <dcterms:modified xsi:type="dcterms:W3CDTF">2016-10-26T13:09:10Z</dcterms:modified>
</cp:coreProperties>
</file>