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32"/>
  </p:notesMasterIdLst>
  <p:handoutMasterIdLst>
    <p:handoutMasterId r:id="rId33"/>
  </p:handoutMasterIdLst>
  <p:sldIdLst>
    <p:sldId id="256" r:id="rId3"/>
    <p:sldId id="269" r:id="rId4"/>
    <p:sldId id="308" r:id="rId5"/>
    <p:sldId id="307" r:id="rId6"/>
    <p:sldId id="272" r:id="rId7"/>
    <p:sldId id="273" r:id="rId8"/>
    <p:sldId id="295" r:id="rId9"/>
    <p:sldId id="296" r:id="rId10"/>
    <p:sldId id="297" r:id="rId11"/>
    <p:sldId id="298" r:id="rId12"/>
    <p:sldId id="299" r:id="rId13"/>
    <p:sldId id="300" r:id="rId14"/>
    <p:sldId id="303" r:id="rId15"/>
    <p:sldId id="302" r:id="rId16"/>
    <p:sldId id="305" r:id="rId17"/>
    <p:sldId id="306" r:id="rId18"/>
    <p:sldId id="309" r:id="rId19"/>
    <p:sldId id="310" r:id="rId20"/>
    <p:sldId id="321" r:id="rId21"/>
    <p:sldId id="313" r:id="rId22"/>
    <p:sldId id="311" r:id="rId23"/>
    <p:sldId id="314" r:id="rId24"/>
    <p:sldId id="315" r:id="rId25"/>
    <p:sldId id="316" r:id="rId26"/>
    <p:sldId id="317" r:id="rId27"/>
    <p:sldId id="322" r:id="rId28"/>
    <p:sldId id="318" r:id="rId29"/>
    <p:sldId id="319" r:id="rId30"/>
    <p:sldId id="320" r:id="rId31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en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4" autoAdjust="0"/>
    <p:restoredTop sz="81561" autoAdjust="0"/>
  </p:normalViewPr>
  <p:slideViewPr>
    <p:cSldViewPr>
      <p:cViewPr varScale="1">
        <p:scale>
          <a:sx n="61" d="100"/>
          <a:sy n="61" d="100"/>
        </p:scale>
        <p:origin x="8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658" y="-90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95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8100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Dial Calipers</a:t>
            </a:r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Project Lead The Way, Inc.</a:t>
            </a:r>
            <a:endParaRPr lang="en-US" sz="1000" b="0" baseline="30000">
              <a:solidFill>
                <a:schemeClr val="tx1"/>
              </a:solidFill>
              <a:latin typeface="Arial" charset="0"/>
            </a:endParaRPr>
          </a:p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Copyright 2007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89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fld id="{636BE92A-DF4F-46A2-A215-9780BDA7AE05}" type="slidenum">
              <a:rPr lang="en-US" sz="1200" b="0">
                <a:solidFill>
                  <a:schemeClr val="tx1"/>
                </a:solidFill>
                <a:latin typeface="Arial" charset="0"/>
              </a:rPr>
              <a:pPr/>
              <a:t>2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8917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Introduction to Engineering Design</a:t>
            </a:r>
            <a:r>
              <a:rPr lang="en-US" sz="1200" b="0" baseline="30000">
                <a:solidFill>
                  <a:schemeClr val="tx1"/>
                </a:solidFill>
                <a:latin typeface="Arial" charset="0"/>
              </a:rPr>
              <a:t>TM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Unit 1 – Lesson 1.3 – Measurement and Statistics</a:t>
            </a:r>
          </a:p>
        </p:txBody>
      </p:sp>
      <p:sp>
        <p:nvSpPr>
          <p:cNvPr id="389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60750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Dial Calipers</a:t>
            </a:r>
          </a:p>
        </p:txBody>
      </p:sp>
      <p:sp>
        <p:nvSpPr>
          <p:cNvPr id="419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Project Lead The Way, Inc.</a:t>
            </a:r>
            <a:endParaRPr lang="en-US" sz="1000" b="0" baseline="30000">
              <a:solidFill>
                <a:schemeClr val="tx1"/>
              </a:solidFill>
              <a:latin typeface="Arial" charset="0"/>
            </a:endParaRPr>
          </a:p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Copyright 2007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9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fld id="{6856E2C8-4919-478B-9463-555FDE41C844}" type="slidenum">
              <a:rPr lang="en-US" sz="1200" b="0">
                <a:solidFill>
                  <a:schemeClr val="tx1"/>
                </a:solidFill>
                <a:latin typeface="Arial" charset="0"/>
              </a:rPr>
              <a:pPr/>
              <a:t>11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989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Introduction to Engineering Design</a:t>
            </a:r>
            <a:r>
              <a:rPr lang="en-US" sz="1200" b="0" baseline="30000">
                <a:solidFill>
                  <a:schemeClr val="tx1"/>
                </a:solidFill>
                <a:latin typeface="Arial" charset="0"/>
              </a:rPr>
              <a:t>TM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Unit 1 – Lesson 1.3 – Measurement and Statistics</a:t>
            </a:r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08352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Dial Calipers</a:t>
            </a:r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Project Lead The Way, Inc.</a:t>
            </a:r>
            <a:endParaRPr lang="en-US" sz="1000" b="0" baseline="30000">
              <a:solidFill>
                <a:schemeClr val="tx1"/>
              </a:solidFill>
              <a:latin typeface="Arial" charset="0"/>
            </a:endParaRPr>
          </a:p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Copyright 2007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fld id="{B186D310-F864-410A-9E8A-DD166A5119FA}" type="slidenum">
              <a:rPr lang="en-US" sz="1200" b="0">
                <a:solidFill>
                  <a:schemeClr val="tx1"/>
                </a:solidFill>
                <a:latin typeface="Arial" charset="0"/>
              </a:rPr>
              <a:pPr/>
              <a:t>12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13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Introduction to Engineering Design</a:t>
            </a:r>
            <a:r>
              <a:rPr lang="en-US" sz="1200" b="0" baseline="30000">
                <a:solidFill>
                  <a:schemeClr val="tx1"/>
                </a:solidFill>
                <a:latin typeface="Arial" charset="0"/>
              </a:rPr>
              <a:t>TM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Unit 1 – Lesson 1.3 – Measurement and Statistics</a:t>
            </a:r>
          </a:p>
        </p:txBody>
      </p:sp>
      <p:sp>
        <p:nvSpPr>
          <p:cNvPr id="43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8353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Dial Calipers</a:t>
            </a: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Project Lead The Way, Inc.</a:t>
            </a:r>
            <a:endParaRPr lang="en-US" sz="1000" b="0" baseline="30000">
              <a:solidFill>
                <a:schemeClr val="tx1"/>
              </a:solidFill>
              <a:latin typeface="Arial" charset="0"/>
            </a:endParaRPr>
          </a:p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Copyright 2007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fld id="{8FC9CB3E-8113-45AB-9A89-36B0D398CE8D}" type="slidenum">
              <a:rPr lang="en-US" sz="1200" b="0">
                <a:solidFill>
                  <a:schemeClr val="tx1"/>
                </a:solidFill>
                <a:latin typeface="Arial" charset="0"/>
              </a:rPr>
              <a:pPr/>
              <a:t>13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45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Introduction to Engineering Design</a:t>
            </a:r>
            <a:r>
              <a:rPr lang="en-US" sz="1200" b="0" baseline="30000">
                <a:solidFill>
                  <a:schemeClr val="tx1"/>
                </a:solidFill>
                <a:latin typeface="Arial" charset="0"/>
              </a:rPr>
              <a:t>TM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Unit 1 – Lesson 1.3 – Measurement and Statistics</a:t>
            </a:r>
          </a:p>
        </p:txBody>
      </p:sp>
      <p:sp>
        <p:nvSpPr>
          <p:cNvPr id="358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8987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Dial Calipers</a:t>
            </a: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Project Lead The Way, Inc.</a:t>
            </a:r>
            <a:endParaRPr lang="en-US" sz="1000" b="0" baseline="30000">
              <a:solidFill>
                <a:schemeClr val="tx1"/>
              </a:solidFill>
              <a:latin typeface="Arial" charset="0"/>
            </a:endParaRPr>
          </a:p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Copyright 2007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fld id="{8FC9CB3E-8113-45AB-9A89-36B0D398CE8D}" type="slidenum">
              <a:rPr lang="en-US" sz="1200" b="0">
                <a:solidFill>
                  <a:schemeClr val="tx1"/>
                </a:solidFill>
                <a:latin typeface="Arial" charset="0"/>
              </a:rPr>
              <a:pPr/>
              <a:t>14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45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Introduction to Engineering Design</a:t>
            </a:r>
            <a:r>
              <a:rPr lang="en-US" sz="1200" b="0" baseline="30000">
                <a:solidFill>
                  <a:schemeClr val="tx1"/>
                </a:solidFill>
                <a:latin typeface="Arial" charset="0"/>
              </a:rPr>
              <a:t>TM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Unit 1 – Lesson 1.3 – Measurement and Statistics</a:t>
            </a:r>
          </a:p>
        </p:txBody>
      </p:sp>
      <p:sp>
        <p:nvSpPr>
          <p:cNvPr id="358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83580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Dial Calipers</a:t>
            </a: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Project Lead The Way, Inc.</a:t>
            </a:r>
            <a:endParaRPr lang="en-US" sz="1000" b="0" baseline="30000">
              <a:solidFill>
                <a:schemeClr val="tx1"/>
              </a:solidFill>
              <a:latin typeface="Arial" charset="0"/>
            </a:endParaRPr>
          </a:p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Copyright 2007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fld id="{8FC9CB3E-8113-45AB-9A89-36B0D398CE8D}" type="slidenum">
              <a:rPr lang="en-US" sz="1200" b="0">
                <a:solidFill>
                  <a:schemeClr val="tx1"/>
                </a:solidFill>
                <a:latin typeface="Arial" charset="0"/>
              </a:rPr>
              <a:pPr/>
              <a:t>15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45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Introduction to Engineering Design</a:t>
            </a:r>
            <a:r>
              <a:rPr lang="en-US" sz="1200" b="0" baseline="30000">
                <a:solidFill>
                  <a:schemeClr val="tx1"/>
                </a:solidFill>
                <a:latin typeface="Arial" charset="0"/>
              </a:rPr>
              <a:t>TM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Unit 1 – Lesson 1.3 – Measurement and Statistics</a:t>
            </a:r>
          </a:p>
        </p:txBody>
      </p:sp>
      <p:sp>
        <p:nvSpPr>
          <p:cNvPr id="358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5586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Dial Calipers</a:t>
            </a: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Project Lead The Way, Inc.</a:t>
            </a:r>
            <a:endParaRPr lang="en-US" sz="1000" b="0" baseline="30000">
              <a:solidFill>
                <a:schemeClr val="tx1"/>
              </a:solidFill>
              <a:latin typeface="Arial" charset="0"/>
            </a:endParaRPr>
          </a:p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Copyright 2007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fld id="{8FC9CB3E-8113-45AB-9A89-36B0D398CE8D}" type="slidenum">
              <a:rPr lang="en-US" sz="1200" b="0">
                <a:solidFill>
                  <a:schemeClr val="tx1"/>
                </a:solidFill>
                <a:latin typeface="Arial" charset="0"/>
              </a:rPr>
              <a:pPr/>
              <a:t>16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45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Introduction to Engineering Design</a:t>
            </a:r>
            <a:r>
              <a:rPr lang="en-US" sz="1200" b="0" baseline="30000">
                <a:solidFill>
                  <a:schemeClr val="tx1"/>
                </a:solidFill>
                <a:latin typeface="Arial" charset="0"/>
              </a:rPr>
              <a:t>TM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Unit 1 – Lesson 1.3 – Measurement and Statistics</a:t>
            </a:r>
          </a:p>
        </p:txBody>
      </p:sp>
      <p:sp>
        <p:nvSpPr>
          <p:cNvPr id="358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4229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Dial Calipers</a:t>
            </a: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Project Lead The Way, Inc.</a:t>
            </a:r>
            <a:endParaRPr lang="en-US" sz="1000" b="0" baseline="30000">
              <a:solidFill>
                <a:schemeClr val="tx1"/>
              </a:solidFill>
              <a:latin typeface="Arial" charset="0"/>
            </a:endParaRPr>
          </a:p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Copyright 2007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fld id="{8FC9CB3E-8113-45AB-9A89-36B0D398CE8D}" type="slidenum">
              <a:rPr lang="en-US" sz="1200" b="0">
                <a:solidFill>
                  <a:schemeClr val="tx1"/>
                </a:solidFill>
                <a:latin typeface="Arial" charset="0"/>
              </a:rPr>
              <a:pPr/>
              <a:t>17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45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Introduction to Engineering Design</a:t>
            </a:r>
            <a:r>
              <a:rPr lang="en-US" sz="1200" b="0" baseline="30000">
                <a:solidFill>
                  <a:schemeClr val="tx1"/>
                </a:solidFill>
                <a:latin typeface="Arial" charset="0"/>
              </a:rPr>
              <a:t>TM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Unit 1 – Lesson 1.3 – Measurement and Statistics</a:t>
            </a:r>
          </a:p>
        </p:txBody>
      </p:sp>
      <p:sp>
        <p:nvSpPr>
          <p:cNvPr id="358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45888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Dial Calipers</a:t>
            </a: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Project Lead The Way, Inc.</a:t>
            </a:r>
            <a:endParaRPr lang="en-US" sz="1000" b="0" baseline="30000">
              <a:solidFill>
                <a:schemeClr val="tx1"/>
              </a:solidFill>
              <a:latin typeface="Arial" charset="0"/>
            </a:endParaRPr>
          </a:p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Copyright 2007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fld id="{8FC9CB3E-8113-45AB-9A89-36B0D398CE8D}" type="slidenum">
              <a:rPr lang="en-US" sz="1200" b="0">
                <a:solidFill>
                  <a:schemeClr val="tx1"/>
                </a:solidFill>
                <a:latin typeface="Arial" charset="0"/>
              </a:rPr>
              <a:pPr/>
              <a:t>18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45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Introduction to Engineering Design</a:t>
            </a:r>
            <a:r>
              <a:rPr lang="en-US" sz="1200" b="0" baseline="30000">
                <a:solidFill>
                  <a:schemeClr val="tx1"/>
                </a:solidFill>
                <a:latin typeface="Arial" charset="0"/>
              </a:rPr>
              <a:t>TM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Unit 1 – Lesson 1.3 – Measurement and Statistics</a:t>
            </a:r>
          </a:p>
        </p:txBody>
      </p:sp>
      <p:sp>
        <p:nvSpPr>
          <p:cNvPr id="358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30933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Dial Calipers</a:t>
            </a:r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Project Lead The Way, Inc.</a:t>
            </a:r>
            <a:endParaRPr lang="en-US" sz="1000" b="0" baseline="30000">
              <a:solidFill>
                <a:schemeClr val="tx1"/>
              </a:solidFill>
              <a:latin typeface="Arial" charset="0"/>
            </a:endParaRPr>
          </a:p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Copyright 2007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89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fld id="{636BE92A-DF4F-46A2-A215-9780BDA7AE05}" type="slidenum">
              <a:rPr lang="en-US" sz="1200" b="0">
                <a:solidFill>
                  <a:schemeClr val="tx1"/>
                </a:solidFill>
                <a:latin typeface="Arial" charset="0"/>
              </a:rPr>
              <a:pPr/>
              <a:t>3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8917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Introduction to Engineering Design</a:t>
            </a:r>
            <a:r>
              <a:rPr lang="en-US" sz="1200" b="0" baseline="30000">
                <a:solidFill>
                  <a:schemeClr val="tx1"/>
                </a:solidFill>
                <a:latin typeface="Arial" charset="0"/>
              </a:rPr>
              <a:t>TM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Unit 1 – Lesson 1.3 – Measurement and Statistics</a:t>
            </a:r>
          </a:p>
        </p:txBody>
      </p:sp>
      <p:sp>
        <p:nvSpPr>
          <p:cNvPr id="389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5874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Dial Calipers</a:t>
            </a: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Project Lead The Way, Inc.</a:t>
            </a:r>
            <a:endParaRPr lang="en-US" sz="1000" b="0" baseline="30000">
              <a:solidFill>
                <a:schemeClr val="tx1"/>
              </a:solidFill>
              <a:latin typeface="Arial" charset="0"/>
            </a:endParaRPr>
          </a:p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Copyright 2007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fld id="{8FC9CB3E-8113-45AB-9A89-36B0D398CE8D}" type="slidenum">
              <a:rPr lang="en-US" sz="1200" b="0">
                <a:solidFill>
                  <a:schemeClr val="tx1"/>
                </a:solidFill>
                <a:latin typeface="Arial" charset="0"/>
              </a:rPr>
              <a:pPr/>
              <a:t>4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45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Introduction to Engineering Design</a:t>
            </a:r>
            <a:r>
              <a:rPr lang="en-US" sz="1200" b="0" baseline="30000">
                <a:solidFill>
                  <a:schemeClr val="tx1"/>
                </a:solidFill>
                <a:latin typeface="Arial" charset="0"/>
              </a:rPr>
              <a:t>TM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Unit 1 – Lesson 1.3 – Measurement and Statistics</a:t>
            </a:r>
          </a:p>
        </p:txBody>
      </p:sp>
      <p:sp>
        <p:nvSpPr>
          <p:cNvPr id="358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3123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Dial Calipers</a:t>
            </a:r>
          </a:p>
        </p:txBody>
      </p:sp>
      <p:sp>
        <p:nvSpPr>
          <p:cNvPr id="419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Project Lead The Way, Inc.</a:t>
            </a:r>
            <a:endParaRPr lang="en-US" sz="1000" b="0" baseline="30000">
              <a:solidFill>
                <a:schemeClr val="tx1"/>
              </a:solidFill>
              <a:latin typeface="Arial" charset="0"/>
            </a:endParaRPr>
          </a:p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Copyright 2007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9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fld id="{6856E2C8-4919-478B-9463-555FDE41C844}" type="slidenum">
              <a:rPr lang="en-US" sz="1200" b="0">
                <a:solidFill>
                  <a:schemeClr val="tx1"/>
                </a:solidFill>
                <a:latin typeface="Arial" charset="0"/>
              </a:rPr>
              <a:pPr/>
              <a:t>5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989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Introduction to Engineering Design</a:t>
            </a:r>
            <a:r>
              <a:rPr lang="en-US" sz="1200" b="0" baseline="30000">
                <a:solidFill>
                  <a:schemeClr val="tx1"/>
                </a:solidFill>
                <a:latin typeface="Arial" charset="0"/>
              </a:rPr>
              <a:t>TM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Unit 1 – Lesson 1.3 – Measurement and Statistics</a:t>
            </a:r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45337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Dial Calipers</a:t>
            </a:r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Project Lead The Way, Inc.</a:t>
            </a:r>
            <a:endParaRPr lang="en-US" sz="1000" b="0" baseline="30000">
              <a:solidFill>
                <a:schemeClr val="tx1"/>
              </a:solidFill>
              <a:latin typeface="Arial" charset="0"/>
            </a:endParaRPr>
          </a:p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Copyright 2007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fld id="{B186D310-F864-410A-9E8A-DD166A5119FA}" type="slidenum">
              <a:rPr lang="en-US" sz="1200" b="0">
                <a:solidFill>
                  <a:schemeClr val="tx1"/>
                </a:solidFill>
                <a:latin typeface="Arial" charset="0"/>
              </a:rPr>
              <a:pPr/>
              <a:t>6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13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Introduction to Engineering Design</a:t>
            </a:r>
            <a:r>
              <a:rPr lang="en-US" sz="1200" b="0" baseline="30000">
                <a:solidFill>
                  <a:schemeClr val="tx1"/>
                </a:solidFill>
                <a:latin typeface="Arial" charset="0"/>
              </a:rPr>
              <a:t>TM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Unit 1 – Lesson 1.3 – Measurement and Statistics</a:t>
            </a:r>
          </a:p>
        </p:txBody>
      </p:sp>
      <p:sp>
        <p:nvSpPr>
          <p:cNvPr id="43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36601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Dial Calipers</a:t>
            </a:r>
          </a:p>
        </p:txBody>
      </p:sp>
      <p:sp>
        <p:nvSpPr>
          <p:cNvPr id="419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Project Lead The Way, Inc.</a:t>
            </a:r>
            <a:endParaRPr lang="en-US" sz="1000" b="0" baseline="30000">
              <a:solidFill>
                <a:schemeClr val="tx1"/>
              </a:solidFill>
              <a:latin typeface="Arial" charset="0"/>
            </a:endParaRPr>
          </a:p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Copyright 2007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9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fld id="{6856E2C8-4919-478B-9463-555FDE41C844}" type="slidenum">
              <a:rPr lang="en-US" sz="1200" b="0">
                <a:solidFill>
                  <a:schemeClr val="tx1"/>
                </a:solidFill>
                <a:latin typeface="Arial" charset="0"/>
              </a:rPr>
              <a:pPr/>
              <a:t>7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989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Introduction to Engineering Design</a:t>
            </a:r>
            <a:r>
              <a:rPr lang="en-US" sz="1200" b="0" baseline="30000">
                <a:solidFill>
                  <a:schemeClr val="tx1"/>
                </a:solidFill>
                <a:latin typeface="Arial" charset="0"/>
              </a:rPr>
              <a:t>TM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Unit 1 – Lesson 1.3 – Measurement and Statistics</a:t>
            </a:r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23875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Dial Calipers</a:t>
            </a:r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Project Lead The Way, Inc.</a:t>
            </a:r>
            <a:endParaRPr lang="en-US" sz="1000" b="0" baseline="30000">
              <a:solidFill>
                <a:schemeClr val="tx1"/>
              </a:solidFill>
              <a:latin typeface="Arial" charset="0"/>
            </a:endParaRPr>
          </a:p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Copyright 2007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fld id="{B186D310-F864-410A-9E8A-DD166A5119FA}" type="slidenum">
              <a:rPr lang="en-US" sz="1200" b="0">
                <a:solidFill>
                  <a:schemeClr val="tx1"/>
                </a:solidFill>
                <a:latin typeface="Arial" charset="0"/>
              </a:rPr>
              <a:pPr/>
              <a:t>8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13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Introduction to Engineering Design</a:t>
            </a:r>
            <a:r>
              <a:rPr lang="en-US" sz="1200" b="0" baseline="30000">
                <a:solidFill>
                  <a:schemeClr val="tx1"/>
                </a:solidFill>
                <a:latin typeface="Arial" charset="0"/>
              </a:rPr>
              <a:t>TM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Unit 1 – Lesson 1.3 – Measurement and Statistics</a:t>
            </a:r>
          </a:p>
        </p:txBody>
      </p:sp>
      <p:sp>
        <p:nvSpPr>
          <p:cNvPr id="43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2652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Dial Calipers</a:t>
            </a:r>
          </a:p>
        </p:txBody>
      </p:sp>
      <p:sp>
        <p:nvSpPr>
          <p:cNvPr id="419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Project Lead The Way, Inc.</a:t>
            </a:r>
            <a:endParaRPr lang="en-US" sz="1000" b="0" baseline="30000">
              <a:solidFill>
                <a:schemeClr val="tx1"/>
              </a:solidFill>
              <a:latin typeface="Arial" charset="0"/>
            </a:endParaRPr>
          </a:p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Copyright 2007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9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fld id="{6856E2C8-4919-478B-9463-555FDE41C844}" type="slidenum">
              <a:rPr lang="en-US" sz="1200" b="0">
                <a:solidFill>
                  <a:schemeClr val="tx1"/>
                </a:solidFill>
                <a:latin typeface="Arial" charset="0"/>
              </a:rPr>
              <a:pPr/>
              <a:t>9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989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Introduction to Engineering Design</a:t>
            </a:r>
            <a:r>
              <a:rPr lang="en-US" sz="1200" b="0" baseline="30000">
                <a:solidFill>
                  <a:schemeClr val="tx1"/>
                </a:solidFill>
                <a:latin typeface="Arial" charset="0"/>
              </a:rPr>
              <a:t>TM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Unit 1 – Lesson 1.3 – Measurement and Statistics</a:t>
            </a:r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66406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Dial Calipers</a:t>
            </a:r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Project Lead The Way, Inc.</a:t>
            </a:r>
            <a:endParaRPr lang="en-US" sz="1000" b="0" baseline="30000">
              <a:solidFill>
                <a:schemeClr val="tx1"/>
              </a:solidFill>
              <a:latin typeface="Arial" charset="0"/>
            </a:endParaRPr>
          </a:p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Copyright 2007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fld id="{B186D310-F864-410A-9E8A-DD166A5119FA}" type="slidenum">
              <a:rPr lang="en-US" sz="1200" b="0">
                <a:solidFill>
                  <a:schemeClr val="tx1"/>
                </a:solidFill>
                <a:latin typeface="Arial" charset="0"/>
              </a:rPr>
              <a:pPr/>
              <a:t>10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13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Introduction to Engineering Design</a:t>
            </a:r>
            <a:r>
              <a:rPr lang="en-US" sz="1200" b="0" baseline="30000">
                <a:solidFill>
                  <a:schemeClr val="tx1"/>
                </a:solidFill>
                <a:latin typeface="Arial" charset="0"/>
              </a:rPr>
              <a:t>TM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Unit 1 – Lesson 1.3 – Measurement and Statistics</a:t>
            </a:r>
          </a:p>
        </p:txBody>
      </p:sp>
      <p:sp>
        <p:nvSpPr>
          <p:cNvPr id="43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422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1000"/>
            <a:ext cx="6246479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8B3C12-BC1A-4959-8182-8B391870C7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7" r:id="rId4"/>
    <p:sldLayoutId id="2147483668" r:id="rId5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371600" y="4343400"/>
            <a:ext cx="6400800" cy="838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 Caliper</a:t>
            </a:r>
          </a:p>
          <a:p>
            <a:pPr marL="0" indent="0" algn="ctr">
              <a:buNone/>
            </a:pPr>
            <a:r>
              <a:rPr lang="en-US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and Use</a:t>
            </a:r>
          </a:p>
        </p:txBody>
      </p:sp>
      <p:pic>
        <p:nvPicPr>
          <p:cNvPr id="6" name="Picture 4" descr="C:\Users\lsmith\Dropbox\2014-15 Curriculum Release\Notes\Logos\PLTW Logo Transparen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199"/>
            <a:ext cx="5943600" cy="19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6858000" y="66294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2012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to Engineering Design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Stepped Length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of </a:t>
            </a:r>
            <a:r>
              <a:rPr lang="en-US" dirty="0"/>
              <a:t>measuring </a:t>
            </a:r>
            <a:r>
              <a:rPr lang="en-US" dirty="0" smtClean="0"/>
              <a:t>step distance</a:t>
            </a:r>
            <a:endParaRPr lang="en-US" dirty="0"/>
          </a:p>
        </p:txBody>
      </p:sp>
      <p:pic>
        <p:nvPicPr>
          <p:cNvPr id="6" name="Picture 2" descr="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270" y="2008015"/>
            <a:ext cx="6954867" cy="469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5182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Measurement made between caliper faces </a:t>
            </a:r>
            <a:r>
              <a:rPr lang="en-US" dirty="0" smtClean="0"/>
              <a:t>shown</a:t>
            </a:r>
          </a:p>
          <a:p>
            <a:r>
              <a:rPr lang="en-US" dirty="0" smtClean="0"/>
              <a:t>Example is depth of hole or recess</a:t>
            </a:r>
            <a:endParaRPr lang="en-US" dirty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828947" y="3520260"/>
            <a:ext cx="41093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latin typeface="+mn-lt"/>
              </a:rPr>
              <a:t>Depth </a:t>
            </a:r>
            <a:r>
              <a:rPr lang="en-US" sz="2800" dirty="0"/>
              <a:t>Measuring </a:t>
            </a:r>
            <a:r>
              <a:rPr lang="en-US" sz="2800" dirty="0" smtClean="0"/>
              <a:t>Faces</a:t>
            </a:r>
            <a:endParaRPr lang="en-US" sz="28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Depth</a:t>
            </a:r>
            <a:endParaRPr lang="en-US" dirty="0"/>
          </a:p>
        </p:txBody>
      </p:sp>
      <p:pic>
        <p:nvPicPr>
          <p:cNvPr id="7" name="Picture 2" descr="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3000" y="4397059"/>
            <a:ext cx="7315200" cy="195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8258881" y="4734770"/>
            <a:ext cx="199320" cy="460860"/>
          </a:xfrm>
          <a:prstGeom prst="straightConnector1">
            <a:avLst/>
          </a:prstGeom>
          <a:ln w="38100">
            <a:solidFill>
              <a:srgbClr val="00B050"/>
            </a:solidFill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029921" y="3808143"/>
            <a:ext cx="345644" cy="125529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375565" y="3808143"/>
            <a:ext cx="1082636" cy="926627"/>
          </a:xfrm>
          <a:prstGeom prst="straightConnector1">
            <a:avLst/>
          </a:prstGeom>
          <a:ln w="38100">
            <a:solidFill>
              <a:srgbClr val="00B050"/>
            </a:solidFill>
            <a:beve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761085" y="3808143"/>
            <a:ext cx="614480" cy="0"/>
          </a:xfrm>
          <a:prstGeom prst="straightConnector1">
            <a:avLst/>
          </a:prstGeom>
          <a:ln w="38100">
            <a:solidFill>
              <a:srgbClr val="00B050"/>
            </a:solidFill>
            <a:beve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70411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4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2790" y="3095997"/>
            <a:ext cx="5254099" cy="366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</a:t>
            </a:r>
            <a:r>
              <a:rPr lang="en-US" dirty="0" smtClean="0"/>
              <a:t>Depth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of measuring depth</a:t>
            </a:r>
          </a:p>
          <a:p>
            <a:pPr lvl="1"/>
            <a:r>
              <a:rPr lang="en-US" dirty="0"/>
              <a:t>Work piece </a:t>
            </a:r>
            <a:r>
              <a:rPr lang="en-US" dirty="0" smtClean="0"/>
              <a:t>shown as section view</a:t>
            </a:r>
          </a:p>
          <a:p>
            <a:pPr lvl="1"/>
            <a:r>
              <a:rPr lang="en-US" dirty="0" smtClean="0"/>
              <a:t>Dial </a:t>
            </a:r>
            <a:r>
              <a:rPr lang="en-US" dirty="0"/>
              <a:t>c</a:t>
            </a:r>
            <a:r>
              <a:rPr lang="en-US" dirty="0" smtClean="0"/>
              <a:t>aliper </a:t>
            </a:r>
            <a:r>
              <a:rPr lang="en-US" dirty="0"/>
              <a:t>shortened for </a:t>
            </a:r>
            <a:r>
              <a:rPr lang="en-US" dirty="0" smtClean="0"/>
              <a:t>clarity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804184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Blade </a:t>
            </a:r>
            <a:r>
              <a:rPr lang="en-US" dirty="0"/>
              <a:t>is the immovable portion of the dial </a:t>
            </a:r>
            <a:r>
              <a:rPr lang="en-US" dirty="0" smtClean="0"/>
              <a:t>caliper</a:t>
            </a:r>
            <a:endParaRPr lang="en-US" dirty="0"/>
          </a:p>
          <a:p>
            <a:r>
              <a:rPr lang="en-US" dirty="0" smtClean="0"/>
              <a:t>Slider </a:t>
            </a:r>
            <a:r>
              <a:rPr lang="en-US" dirty="0"/>
              <a:t>moves along </a:t>
            </a:r>
            <a:r>
              <a:rPr lang="en-US" dirty="0" smtClean="0"/>
              <a:t>blade to </a:t>
            </a:r>
            <a:r>
              <a:rPr lang="en-US" dirty="0"/>
              <a:t>adjust the distance between the measuring </a:t>
            </a:r>
            <a:r>
              <a:rPr lang="en-US" dirty="0" smtClean="0"/>
              <a:t>surfaces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 Caliper Parts: </a:t>
            </a:r>
            <a:r>
              <a:rPr lang="en-US" dirty="0" smtClean="0"/>
              <a:t>Blade</a:t>
            </a:r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72735" y="3873839"/>
            <a:ext cx="11940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latin typeface="+mn-lt"/>
              </a:rPr>
              <a:t>Slider</a:t>
            </a:r>
            <a:endParaRPr lang="en-US" sz="2800" dirty="0">
              <a:latin typeface="+mn-lt"/>
            </a:endParaRPr>
          </a:p>
        </p:txBody>
      </p:sp>
      <p:pic>
        <p:nvPicPr>
          <p:cNvPr id="8" name="Picture 2" descr="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58372" y="4627489"/>
            <a:ext cx="7315200" cy="195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4264760" y="4397059"/>
            <a:ext cx="307240" cy="65288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647340" y="4397059"/>
            <a:ext cx="652885" cy="7681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800960" y="3873839"/>
            <a:ext cx="1152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latin typeface="+mn-lt"/>
              </a:rPr>
              <a:t>Blade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69038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2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9600" y="3339868"/>
            <a:ext cx="5294592" cy="331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Blade </a:t>
            </a:r>
            <a:r>
              <a:rPr lang="en-US" dirty="0"/>
              <a:t>scale </a:t>
            </a:r>
            <a:r>
              <a:rPr lang="en-US" dirty="0" smtClean="0"/>
              <a:t>divides each inch into 10 increments</a:t>
            </a:r>
          </a:p>
          <a:p>
            <a:r>
              <a:rPr lang="en-US" dirty="0" smtClean="0"/>
              <a:t>Each </a:t>
            </a:r>
            <a:r>
              <a:rPr lang="en-US" dirty="0"/>
              <a:t>increment equals one </a:t>
            </a:r>
            <a:r>
              <a:rPr lang="en-US" dirty="0" smtClean="0"/>
              <a:t>tenth of an inch (0.100 in.)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 Caliper Parts: Blade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843776" y="3928265"/>
            <a:ext cx="268834" cy="53767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45016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Pointer </a:t>
            </a:r>
            <a:r>
              <a:rPr lang="en-US" dirty="0"/>
              <a:t>rotates within the dial as the slider moves back-and-forth along the </a:t>
            </a:r>
            <a:r>
              <a:rPr lang="en-US" dirty="0" smtClean="0"/>
              <a:t>blade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 Caliper Parts: Dial and Pointer</a:t>
            </a:r>
            <a:endParaRPr lang="en-US" dirty="0"/>
          </a:p>
        </p:txBody>
      </p:sp>
      <p:pic>
        <p:nvPicPr>
          <p:cNvPr id="5" name="Picture 2" descr="1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3" b="20155"/>
          <a:stretch/>
        </p:blipFill>
        <p:spPr bwMode="auto">
          <a:xfrm>
            <a:off x="2152486" y="3274206"/>
            <a:ext cx="5475982" cy="338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406463" y="2921336"/>
            <a:ext cx="13825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latin typeface="+mn-lt"/>
              </a:rPr>
              <a:t>Pointer</a:t>
            </a:r>
            <a:endParaRPr lang="en-US" sz="2800" dirty="0"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896752" y="3429000"/>
            <a:ext cx="1019423" cy="130577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527999" y="2665343"/>
            <a:ext cx="859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latin typeface="+mn-lt"/>
              </a:rPr>
              <a:t>Dial</a:t>
            </a:r>
            <a:endParaRPr lang="en-US" sz="2800" dirty="0">
              <a:latin typeface="+mn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57520" y="3182946"/>
            <a:ext cx="429521" cy="65288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52402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Reference </a:t>
            </a:r>
            <a:r>
              <a:rPr lang="en-US" dirty="0"/>
              <a:t>edge keeps track of </a:t>
            </a:r>
            <a:r>
              <a:rPr lang="en-US" dirty="0" smtClean="0"/>
              <a:t>larger </a:t>
            </a:r>
            <a:r>
              <a:rPr lang="en-US" dirty="0"/>
              <a:t>increments (i.e</a:t>
            </a:r>
            <a:r>
              <a:rPr lang="en-US" dirty="0" smtClean="0"/>
              <a:t>., 0.100 in.) </a:t>
            </a:r>
            <a:r>
              <a:rPr lang="en-US" dirty="0"/>
              <a:t>as the slider moves along the </a:t>
            </a:r>
            <a:r>
              <a:rPr lang="en-US" dirty="0" smtClean="0"/>
              <a:t>rack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 Caliper Parts</a:t>
            </a:r>
            <a:r>
              <a:rPr lang="en-US" dirty="0"/>
              <a:t>: Reference </a:t>
            </a:r>
            <a:r>
              <a:rPr lang="en-US" dirty="0" smtClean="0"/>
              <a:t>Edge</a:t>
            </a:r>
            <a:endParaRPr lang="en-US" dirty="0"/>
          </a:p>
        </p:txBody>
      </p:sp>
      <p:pic>
        <p:nvPicPr>
          <p:cNvPr id="5" name="Picture 2" descr="1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3" b="20155"/>
          <a:stretch/>
        </p:blipFill>
        <p:spPr bwMode="auto">
          <a:xfrm>
            <a:off x="2152486" y="3274206"/>
            <a:ext cx="5475982" cy="338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765495" y="2891330"/>
            <a:ext cx="29571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n-lt"/>
              </a:rPr>
              <a:t>Reference Edge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688687" y="3414550"/>
            <a:ext cx="614478" cy="116149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83771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Rear-toothed </a:t>
            </a:r>
            <a:r>
              <a:rPr lang="en-US" dirty="0"/>
              <a:t>rack </a:t>
            </a:r>
            <a:r>
              <a:rPr lang="en-US" dirty="0" smtClean="0"/>
              <a:t>gear is </a:t>
            </a:r>
            <a:r>
              <a:rPr lang="en-US" dirty="0"/>
              <a:t>used to change linear motion (slider) to rotary motion (pointer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 Caliper Parts</a:t>
            </a:r>
            <a:r>
              <a:rPr lang="en-US" dirty="0"/>
              <a:t>: </a:t>
            </a:r>
            <a:r>
              <a:rPr lang="en-US" dirty="0" smtClean="0"/>
              <a:t>Rack</a:t>
            </a:r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98864" y="4888390"/>
            <a:ext cx="11905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latin typeface="+mn-lt"/>
              </a:rPr>
              <a:t>Rack</a:t>
            </a:r>
            <a:endParaRPr lang="en-US" sz="2800" dirty="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05" b="87871" l="21874" r="91132">
                        <a14:foregroundMark x1="90177" y1="38690" x2="90177" y2="38690"/>
                        <a14:foregroundMark x1="84402" y1="30503" x2="84402" y2="305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39" t="19231" r="8077" b="8205"/>
          <a:stretch/>
        </p:blipFill>
        <p:spPr>
          <a:xfrm>
            <a:off x="3227825" y="2752703"/>
            <a:ext cx="4793572" cy="359423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958990" y="4005075"/>
            <a:ext cx="1920250" cy="114492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666994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Accurate dial caliper reading requires several steps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 Caliper Interpretation</a:t>
            </a:r>
            <a:endParaRPr lang="en-US" dirty="0"/>
          </a:p>
        </p:txBody>
      </p:sp>
      <p:pic>
        <p:nvPicPr>
          <p:cNvPr id="9" name="Picture 10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79" y="2584089"/>
            <a:ext cx="5829535" cy="40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1793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 Caliper </a:t>
            </a:r>
            <a:r>
              <a:rPr lang="en-US" smtClean="0"/>
              <a:t>Interpretation: Zeroing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2235" y="1295400"/>
            <a:ext cx="4038600" cy="4830763"/>
          </a:xfrm>
        </p:spPr>
        <p:txBody>
          <a:bodyPr/>
          <a:lstStyle/>
          <a:p>
            <a:r>
              <a:rPr lang="en-US" dirty="0" smtClean="0"/>
              <a:t>Before measuring, zero the caliper</a:t>
            </a:r>
          </a:p>
          <a:p>
            <a:pPr lvl="1"/>
            <a:r>
              <a:rPr lang="en-US" dirty="0" smtClean="0"/>
              <a:t>Close caliper completely</a:t>
            </a:r>
          </a:p>
          <a:p>
            <a:pPr lvl="1"/>
            <a:r>
              <a:rPr lang="en-US" dirty="0" smtClean="0"/>
              <a:t>Loosen dial lock</a:t>
            </a:r>
          </a:p>
          <a:p>
            <a:pPr lvl="1"/>
            <a:r>
              <a:rPr lang="en-US" dirty="0" smtClean="0"/>
              <a:t>Rotate dial to read zero</a:t>
            </a:r>
          </a:p>
          <a:p>
            <a:pPr lvl="1"/>
            <a:r>
              <a:rPr lang="en-US" dirty="0" smtClean="0"/>
              <a:t>Tighten dial lock</a:t>
            </a:r>
          </a:p>
        </p:txBody>
      </p:sp>
      <p:pic>
        <p:nvPicPr>
          <p:cNvPr id="3075" name="Picture 3" descr="C:\Users\Gerald\Documents\PLTW\IED_Rewrite\IMAGES_XFER LATER\IMG_5596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60322" y="971080"/>
            <a:ext cx="3220278" cy="275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Gerald\Documents\PLTW\IED_Rewrite\IMAGES_XFER LATER\IMG_5597 (Large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85170" y="3933049"/>
            <a:ext cx="3170583" cy="275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980898" y="2375872"/>
            <a:ext cx="108889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Dial Lock</a:t>
            </a:r>
            <a:endParaRPr lang="en-US" sz="2800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765976" y="2776115"/>
            <a:ext cx="1804486" cy="7681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765976" y="4115472"/>
            <a:ext cx="1891983" cy="18242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283963" y="3638419"/>
            <a:ext cx="18242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Zero Alignment</a:t>
            </a:r>
            <a:endParaRPr lang="en-US" sz="28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985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 </a:t>
            </a:r>
            <a:r>
              <a:rPr lang="en-US" dirty="0" smtClean="0"/>
              <a:t>Caliper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Dial Calipers are arguably the most common and versatile of all the precision measuring tools used by engineers and </a:t>
            </a:r>
            <a:r>
              <a:rPr lang="en-US" dirty="0" smtClean="0"/>
              <a:t>manufacturers</a:t>
            </a:r>
            <a:endParaRPr lang="en-US" dirty="0"/>
          </a:p>
        </p:txBody>
      </p:sp>
      <p:pic>
        <p:nvPicPr>
          <p:cNvPr id="11" name="Picture 2" descr="C:\Users\Gerald\Documents\PLTW\IED_Rewrite\IMAGES_XFER LATER\IMG_5570 (Large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0640" y="3467405"/>
            <a:ext cx="8761721" cy="311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12042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 Caliper Interpretation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</a:t>
            </a:r>
            <a:r>
              <a:rPr lang="en-US" dirty="0"/>
              <a:t>time the pointer completes one </a:t>
            </a:r>
            <a:r>
              <a:rPr lang="en-US" dirty="0" smtClean="0"/>
              <a:t>rotation within the dial, </a:t>
            </a:r>
            <a:r>
              <a:rPr lang="en-US" dirty="0"/>
              <a:t>the reference edge on the slider </a:t>
            </a:r>
            <a:r>
              <a:rPr lang="en-US" dirty="0" smtClean="0"/>
              <a:t>moves </a:t>
            </a:r>
            <a:r>
              <a:rPr lang="en-US" dirty="0"/>
              <a:t>the distance of one blade scale increment (</a:t>
            </a:r>
            <a:r>
              <a:rPr lang="en-US" dirty="0" smtClean="0"/>
              <a:t>0.100 in.)</a:t>
            </a:r>
            <a:endParaRPr lang="en-US" dirty="0"/>
          </a:p>
        </p:txBody>
      </p:sp>
      <p:pic>
        <p:nvPicPr>
          <p:cNvPr id="5" name="Picture 7" descr="2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1556" y="3505200"/>
            <a:ext cx="7247688" cy="311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96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149545" y="3716866"/>
            <a:ext cx="3479362" cy="297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 Caliper Interpretation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revolution of the pointer within the dial represents </a:t>
            </a:r>
            <a:r>
              <a:rPr lang="en-US" dirty="0"/>
              <a:t>one </a:t>
            </a:r>
            <a:r>
              <a:rPr lang="en-US" dirty="0" smtClean="0"/>
              <a:t>tenth of </a:t>
            </a:r>
            <a:r>
              <a:rPr lang="en-US" dirty="0"/>
              <a:t>an inch (</a:t>
            </a:r>
            <a:r>
              <a:rPr lang="en-US" dirty="0" smtClean="0"/>
              <a:t>0.100 </a:t>
            </a:r>
            <a:r>
              <a:rPr lang="en-US" dirty="0"/>
              <a:t>in.)</a:t>
            </a:r>
          </a:p>
          <a:p>
            <a:r>
              <a:rPr lang="en-US" dirty="0" smtClean="0"/>
              <a:t>Dial is divided 100 times; therefore, each </a:t>
            </a:r>
            <a:r>
              <a:rPr lang="en-US" dirty="0"/>
              <a:t>graduation </a:t>
            </a:r>
            <a:r>
              <a:rPr lang="en-US" dirty="0" smtClean="0"/>
              <a:t>equals </a:t>
            </a:r>
            <a:r>
              <a:rPr lang="en-US" dirty="0"/>
              <a:t>one thousandth of an inch (</a:t>
            </a:r>
            <a:r>
              <a:rPr lang="en-US" dirty="0" smtClean="0"/>
              <a:t>0.001</a:t>
            </a:r>
            <a:r>
              <a:rPr lang="en-US" dirty="0"/>
              <a:t> </a:t>
            </a:r>
            <a:r>
              <a:rPr lang="en-US" dirty="0" smtClean="0"/>
              <a:t>in.)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08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 Caliper </a:t>
            </a:r>
            <a:r>
              <a:rPr lang="en-US" dirty="0" smtClean="0"/>
              <a:t>Interpretation: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determine the outside diameter of this pipe </a:t>
            </a:r>
            <a:r>
              <a:rPr lang="en-US" dirty="0" smtClean="0"/>
              <a:t>section</a:t>
            </a:r>
          </a:p>
          <a:p>
            <a:pPr lvl="1"/>
            <a:r>
              <a:rPr lang="en-US" dirty="0" smtClean="0"/>
              <a:t>first </a:t>
            </a:r>
            <a:r>
              <a:rPr lang="en-US" dirty="0"/>
              <a:t>identify how many inches are being shown on the blade </a:t>
            </a:r>
            <a:r>
              <a:rPr lang="en-US" dirty="0" smtClean="0"/>
              <a:t>scale</a:t>
            </a:r>
            <a:endParaRPr lang="en-US" dirty="0"/>
          </a:p>
        </p:txBody>
      </p:sp>
      <p:pic>
        <p:nvPicPr>
          <p:cNvPr id="5" name="Picture 2" descr="calipers2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270" y="3352190"/>
            <a:ext cx="484566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02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 Caliper </a:t>
            </a:r>
            <a:r>
              <a:rPr lang="en-US" dirty="0" smtClean="0"/>
              <a:t>Interpretation: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Reference </a:t>
            </a:r>
            <a:r>
              <a:rPr lang="en-US" dirty="0"/>
              <a:t>edge is located between the 1 and 2 inch </a:t>
            </a:r>
            <a:r>
              <a:rPr lang="en-US" dirty="0" smtClean="0"/>
              <a:t>marks</a:t>
            </a:r>
          </a:p>
          <a:p>
            <a:r>
              <a:rPr lang="en-US" dirty="0" smtClean="0"/>
              <a:t>Record inch significant digit</a:t>
            </a:r>
          </a:p>
        </p:txBody>
      </p:sp>
      <p:pic>
        <p:nvPicPr>
          <p:cNvPr id="5" name="Picture 2" descr="calipers2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61" y="3544215"/>
            <a:ext cx="484566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914704" y="3467405"/>
            <a:ext cx="215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solidFill>
                  <a:schemeClr val="accent2"/>
                </a:solidFill>
                <a:latin typeface="Arial" charset="0"/>
              </a:rPr>
              <a:t>1.000 in.</a:t>
            </a:r>
            <a:endParaRPr lang="en-US" sz="4000" b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499600" y="3136210"/>
            <a:ext cx="19970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latin typeface="+mn-lt"/>
              </a:rPr>
              <a:t>1 in. Mark</a:t>
            </a:r>
            <a:endParaRPr lang="en-US" sz="2800" dirty="0"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74940" y="3659430"/>
            <a:ext cx="384050" cy="8879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6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 Caliper </a:t>
            </a:r>
            <a:r>
              <a:rPr lang="en-US" dirty="0" smtClean="0"/>
              <a:t>Interpretation: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the 0.1″ increment </a:t>
            </a:r>
            <a:r>
              <a:rPr lang="en-US" dirty="0"/>
              <a:t>marks </a:t>
            </a:r>
            <a:r>
              <a:rPr lang="en-US" dirty="0" smtClean="0"/>
              <a:t>shown </a:t>
            </a:r>
            <a:r>
              <a:rPr lang="en-US" dirty="0"/>
              <a:t>to the right of the last inch </a:t>
            </a:r>
            <a:r>
              <a:rPr lang="en-US" dirty="0" smtClean="0"/>
              <a:t>mark</a:t>
            </a:r>
            <a:endParaRPr lang="en-US" dirty="0"/>
          </a:p>
          <a:p>
            <a:r>
              <a:rPr lang="en-US" dirty="0"/>
              <a:t>Record </a:t>
            </a:r>
            <a:r>
              <a:rPr lang="en-US" dirty="0" smtClean="0"/>
              <a:t>tenth inch </a:t>
            </a:r>
            <a:r>
              <a:rPr lang="en-US" dirty="0"/>
              <a:t>significant </a:t>
            </a:r>
            <a:r>
              <a:rPr lang="en-US" dirty="0" smtClean="0"/>
              <a:t>digit</a:t>
            </a:r>
            <a:endParaRPr lang="en-US" dirty="0"/>
          </a:p>
        </p:txBody>
      </p:sp>
      <p:pic>
        <p:nvPicPr>
          <p:cNvPr id="9" name="Picture 2" descr="calipers2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61" y="3544215"/>
            <a:ext cx="484566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499599" y="3136210"/>
            <a:ext cx="24195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latin typeface="+mn-lt"/>
              </a:rPr>
              <a:t>0.4 in. Mark</a:t>
            </a:r>
            <a:endParaRPr lang="en-US" sz="2800" dirty="0"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843775" y="3659430"/>
            <a:ext cx="495238" cy="9536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722681" y="3467405"/>
            <a:ext cx="215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solidFill>
                  <a:schemeClr val="accent2"/>
                </a:solidFill>
                <a:latin typeface="Arial" charset="0"/>
              </a:rPr>
              <a:t>1.000 in.</a:t>
            </a:r>
            <a:endParaRPr lang="en-US" sz="4000" b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722680" y="3959009"/>
            <a:ext cx="215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solidFill>
                  <a:schemeClr val="accent2"/>
                </a:solidFill>
                <a:latin typeface="Arial" charset="0"/>
              </a:rPr>
              <a:t>0.400 in.</a:t>
            </a:r>
            <a:endParaRPr lang="en-US" sz="4000" b="0" dirty="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82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 Caliper </a:t>
            </a:r>
            <a:r>
              <a:rPr lang="en-US" dirty="0" smtClean="0"/>
              <a:t>Interpretation: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the pointer </a:t>
            </a:r>
            <a:r>
              <a:rPr lang="en-US" dirty="0"/>
              <a:t>increment </a:t>
            </a:r>
            <a:r>
              <a:rPr lang="en-US" dirty="0" smtClean="0"/>
              <a:t>mark shown on the dial</a:t>
            </a:r>
            <a:endParaRPr lang="en-US" dirty="0"/>
          </a:p>
          <a:p>
            <a:r>
              <a:rPr lang="en-US" dirty="0"/>
              <a:t>Record </a:t>
            </a:r>
            <a:r>
              <a:rPr lang="en-US" dirty="0" smtClean="0"/>
              <a:t>thousands inch </a:t>
            </a:r>
            <a:r>
              <a:rPr lang="en-US" dirty="0"/>
              <a:t>significant </a:t>
            </a:r>
            <a:r>
              <a:rPr lang="en-US" dirty="0" smtClean="0"/>
              <a:t>digits</a:t>
            </a:r>
            <a:endParaRPr lang="en-US" dirty="0"/>
          </a:p>
        </p:txBody>
      </p:sp>
      <p:pic>
        <p:nvPicPr>
          <p:cNvPr id="9" name="Picture 2" descr="calipers2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61" y="3544215"/>
            <a:ext cx="484566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379975" y="6066076"/>
            <a:ext cx="30997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latin typeface="+mn-lt"/>
              </a:rPr>
              <a:t>0.037 in. Mark</a:t>
            </a:r>
            <a:endParaRPr lang="en-US" sz="2800" dirty="0"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725620" y="5131262"/>
            <a:ext cx="192025" cy="93481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722682" y="3467405"/>
            <a:ext cx="215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solidFill>
                  <a:schemeClr val="accent2"/>
                </a:solidFill>
                <a:latin typeface="Arial" charset="0"/>
              </a:rPr>
              <a:t>1.000 in.</a:t>
            </a:r>
            <a:endParaRPr lang="en-US" sz="4000" b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722681" y="3959009"/>
            <a:ext cx="215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solidFill>
                  <a:schemeClr val="accent2"/>
                </a:solidFill>
                <a:latin typeface="Arial" charset="0"/>
              </a:rPr>
              <a:t>0.400 in.</a:t>
            </a:r>
            <a:endParaRPr lang="en-US" sz="4000" b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722680" y="4449339"/>
            <a:ext cx="215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solidFill>
                  <a:schemeClr val="accent2"/>
                </a:solidFill>
                <a:latin typeface="Arial" charset="0"/>
              </a:rPr>
              <a:t>0.037 in.</a:t>
            </a:r>
            <a:endParaRPr lang="en-US" sz="4000" b="0" dirty="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9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 Caliper </a:t>
            </a:r>
            <a:r>
              <a:rPr lang="en-US" dirty="0" smtClean="0"/>
              <a:t>Interpretation: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Estimate the ten thousands inch </a:t>
            </a:r>
            <a:r>
              <a:rPr lang="en-US" dirty="0"/>
              <a:t>significant </a:t>
            </a:r>
            <a:r>
              <a:rPr lang="en-US" dirty="0" smtClean="0"/>
              <a:t>digit</a:t>
            </a:r>
            <a:endParaRPr lang="en-US" dirty="0"/>
          </a:p>
        </p:txBody>
      </p:sp>
      <p:pic>
        <p:nvPicPr>
          <p:cNvPr id="9" name="Picture 2" descr="calipers2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61" y="3544215"/>
            <a:ext cx="484566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861509" y="6073803"/>
            <a:ext cx="41093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latin typeface="+mn-lt"/>
              </a:rPr>
              <a:t>0.0001 in. estimate</a:t>
            </a:r>
            <a:endParaRPr lang="en-US" sz="2800" dirty="0">
              <a:latin typeface="+mn-lt"/>
            </a:endParaRPr>
          </a:p>
        </p:txBody>
      </p:sp>
      <p:cxnSp>
        <p:nvCxnSpPr>
          <p:cNvPr id="11" name="Straight Arrow Connector 10"/>
          <p:cNvCxnSpPr>
            <a:stCxn id="20" idx="3"/>
          </p:cNvCxnSpPr>
          <p:nvPr/>
        </p:nvCxnSpPr>
        <p:spPr>
          <a:xfrm flipV="1">
            <a:off x="3355036" y="5056375"/>
            <a:ext cx="1064876" cy="14766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722683" y="3467405"/>
            <a:ext cx="215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solidFill>
                  <a:schemeClr val="accent2"/>
                </a:solidFill>
                <a:latin typeface="Arial" charset="0"/>
              </a:rPr>
              <a:t>1.000 in.</a:t>
            </a:r>
            <a:endParaRPr lang="en-US" sz="4000" b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722682" y="3959009"/>
            <a:ext cx="215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solidFill>
                  <a:schemeClr val="accent2"/>
                </a:solidFill>
                <a:latin typeface="Arial" charset="0"/>
              </a:rPr>
              <a:t>0.400 in.</a:t>
            </a:r>
            <a:endParaRPr lang="en-US" sz="4000" b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722681" y="4449339"/>
            <a:ext cx="215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solidFill>
                  <a:schemeClr val="accent2"/>
                </a:solidFill>
                <a:latin typeface="Arial" charset="0"/>
              </a:rPr>
              <a:t>0.037 in.</a:t>
            </a:r>
            <a:endParaRPr lang="en-US" sz="4000" b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722680" y="5003605"/>
            <a:ext cx="24963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solidFill>
                  <a:schemeClr val="accent2"/>
                </a:solidFill>
                <a:latin typeface="Arial" charset="0"/>
              </a:rPr>
              <a:t>0.0001 in.</a:t>
            </a:r>
            <a:endParaRPr lang="en-US" sz="4000" b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4419911" y="4776147"/>
            <a:ext cx="560457" cy="56045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Z:\000_My Pics from PLTW laptop\2012_0206_IED_Dial Caliper\IMG_6462 (Large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6256" y="3619293"/>
            <a:ext cx="2918780" cy="316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/>
          <p:cNvCxnSpPr>
            <a:stCxn id="10" idx="1"/>
          </p:cNvCxnSpPr>
          <p:nvPr/>
        </p:nvCxnSpPr>
        <p:spPr>
          <a:xfrm flipH="1" flipV="1">
            <a:off x="2459726" y="5711491"/>
            <a:ext cx="1401783" cy="62392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31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 Caliper </a:t>
            </a:r>
            <a:r>
              <a:rPr lang="en-US" dirty="0" smtClean="0"/>
              <a:t>Interpretation: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values together for dial caliper measurement</a:t>
            </a:r>
            <a:endParaRPr lang="en-US" dirty="0"/>
          </a:p>
        </p:txBody>
      </p:sp>
      <p:pic>
        <p:nvPicPr>
          <p:cNvPr id="9" name="Picture 2" descr="calipers2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61" y="3544215"/>
            <a:ext cx="484566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731968" y="3467405"/>
            <a:ext cx="215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solidFill>
                  <a:schemeClr val="accent2"/>
                </a:solidFill>
                <a:latin typeface="Arial" charset="0"/>
              </a:rPr>
              <a:t>1.000 in.</a:t>
            </a:r>
            <a:endParaRPr lang="en-US" sz="4000" b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731967" y="3959009"/>
            <a:ext cx="215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solidFill>
                  <a:schemeClr val="accent2"/>
                </a:solidFill>
                <a:latin typeface="Arial" charset="0"/>
              </a:rPr>
              <a:t>0.400 in.</a:t>
            </a:r>
            <a:endParaRPr lang="en-US" sz="4000" b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731966" y="4449339"/>
            <a:ext cx="215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solidFill>
                  <a:schemeClr val="accent2"/>
                </a:solidFill>
                <a:latin typeface="Arial" charset="0"/>
              </a:rPr>
              <a:t>0.037 in.</a:t>
            </a:r>
            <a:endParaRPr lang="en-US" sz="4000" b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731965" y="5579680"/>
            <a:ext cx="26022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solidFill>
                  <a:srgbClr val="00B050"/>
                </a:solidFill>
                <a:latin typeface="Arial" charset="0"/>
              </a:rPr>
              <a:t>1.4371 in.</a:t>
            </a:r>
            <a:endParaRPr lang="en-US" sz="4000" b="0" dirty="0">
              <a:solidFill>
                <a:srgbClr val="00B050"/>
              </a:solidFill>
              <a:latin typeface="Arial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559355" y="5673086"/>
            <a:ext cx="2323294" cy="0"/>
          </a:xfrm>
          <a:prstGeom prst="straightConnector1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261820" y="5025414"/>
            <a:ext cx="5950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solidFill>
                  <a:srgbClr val="00B050"/>
                </a:solidFill>
                <a:latin typeface="Arial" charset="0"/>
              </a:rPr>
              <a:t>+</a:t>
            </a:r>
            <a:endParaRPr lang="en-US" sz="4000" b="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722680" y="5003605"/>
            <a:ext cx="24963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solidFill>
                  <a:schemeClr val="accent2"/>
                </a:solidFill>
                <a:latin typeface="Arial" charset="0"/>
              </a:rPr>
              <a:t>0.0001 in.</a:t>
            </a:r>
            <a:endParaRPr lang="en-US" sz="4000" b="0" dirty="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48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 Caliper </a:t>
            </a:r>
            <a:r>
              <a:rPr lang="en-US" dirty="0" smtClean="0"/>
              <a:t>Interpretation: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wide is the block?</a:t>
            </a:r>
            <a:endParaRPr lang="en-US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731968" y="3467405"/>
            <a:ext cx="215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solidFill>
                  <a:schemeClr val="accent2"/>
                </a:solidFill>
                <a:latin typeface="Arial" charset="0"/>
              </a:rPr>
              <a:t>1.000 in.</a:t>
            </a:r>
            <a:endParaRPr lang="en-US" sz="4000" b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731967" y="3959009"/>
            <a:ext cx="215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solidFill>
                  <a:schemeClr val="accent2"/>
                </a:solidFill>
                <a:latin typeface="Arial" charset="0"/>
              </a:rPr>
              <a:t>0.400 in.</a:t>
            </a:r>
            <a:endParaRPr lang="en-US" sz="4000" b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731966" y="4449339"/>
            <a:ext cx="215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solidFill>
                  <a:schemeClr val="accent2"/>
                </a:solidFill>
                <a:latin typeface="Arial" charset="0"/>
              </a:rPr>
              <a:t>0.002 in.</a:t>
            </a:r>
            <a:endParaRPr lang="en-US" sz="4000" b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731965" y="5601489"/>
            <a:ext cx="25638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solidFill>
                  <a:srgbClr val="00B050"/>
                </a:solidFill>
                <a:latin typeface="Arial" charset="0"/>
              </a:rPr>
              <a:t>1.4022 in.</a:t>
            </a:r>
            <a:endParaRPr lang="en-US" sz="4000" b="0" dirty="0">
              <a:solidFill>
                <a:srgbClr val="00B050"/>
              </a:solidFill>
              <a:latin typeface="Arial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559355" y="5618085"/>
            <a:ext cx="2323294" cy="0"/>
          </a:xfrm>
          <a:prstGeom prst="straightConnector1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261820" y="4449339"/>
            <a:ext cx="5950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solidFill>
                  <a:srgbClr val="00B050"/>
                </a:solidFill>
                <a:latin typeface="Arial" charset="0"/>
              </a:rPr>
              <a:t>+</a:t>
            </a:r>
            <a:endParaRPr lang="en-US" sz="4000" b="0" dirty="0">
              <a:solidFill>
                <a:srgbClr val="00B050"/>
              </a:solidFill>
              <a:latin typeface="Arial" charset="0"/>
            </a:endParaRPr>
          </a:p>
        </p:txBody>
      </p:sp>
      <p:pic>
        <p:nvPicPr>
          <p:cNvPr id="11" name="Picture 5" descr="calipers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" r="2439" b="4730"/>
          <a:stretch/>
        </p:blipFill>
        <p:spPr bwMode="auto">
          <a:xfrm>
            <a:off x="78615" y="1815991"/>
            <a:ext cx="6745721" cy="484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Gerald\Dropbox\IED_Revision\IMAGES\IMG_6464 (Large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4" t="40455" r="44103" b="52087"/>
          <a:stretch/>
        </p:blipFill>
        <p:spPr bwMode="auto">
          <a:xfrm>
            <a:off x="5970186" y="1086295"/>
            <a:ext cx="2749553" cy="226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4495190" y="2296052"/>
            <a:ext cx="1474996" cy="24963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731968" y="4915611"/>
            <a:ext cx="25638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solidFill>
                  <a:schemeClr val="accent2"/>
                </a:solidFill>
                <a:latin typeface="Arial" charset="0"/>
              </a:rPr>
              <a:t>0.0002 in.</a:t>
            </a:r>
            <a:endParaRPr lang="en-US" sz="4000" b="0" dirty="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05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2" grpId="0"/>
      <p:bldP spid="14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 Caliper </a:t>
            </a:r>
            <a:r>
              <a:rPr lang="en-US" dirty="0" smtClean="0"/>
              <a:t>Interpretation: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Complete </a:t>
            </a:r>
            <a:r>
              <a:rPr lang="en-US" smtClean="0"/>
              <a:t>Activity 3.4 </a:t>
            </a:r>
            <a:r>
              <a:rPr lang="en-US" dirty="0" smtClean="0"/>
              <a:t>Making Measurements</a:t>
            </a:r>
            <a:endParaRPr lang="en-US" dirty="0"/>
          </a:p>
        </p:txBody>
      </p:sp>
      <p:pic>
        <p:nvPicPr>
          <p:cNvPr id="18" name="Picture 2" descr="C:\Users\Gerald\Documents\PLTW\IED_Rewrite\IMAGES_XFER LATER\IMG_5575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4690" y="3160165"/>
            <a:ext cx="8075770" cy="272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56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 </a:t>
            </a:r>
            <a:r>
              <a:rPr lang="en-US" dirty="0" smtClean="0"/>
              <a:t>Caliper Measurement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Measurements</a:t>
            </a:r>
          </a:p>
          <a:p>
            <a:pPr lvl="1"/>
            <a:r>
              <a:rPr lang="en-US" dirty="0"/>
              <a:t>Outside Diameter or Object Thickness</a:t>
            </a:r>
          </a:p>
          <a:p>
            <a:pPr lvl="1"/>
            <a:r>
              <a:rPr lang="en-US" dirty="0"/>
              <a:t>Inside Diameter or Space Width</a:t>
            </a:r>
          </a:p>
          <a:p>
            <a:pPr lvl="1"/>
            <a:r>
              <a:rPr lang="en-US" dirty="0"/>
              <a:t>Step Distance</a:t>
            </a:r>
          </a:p>
          <a:p>
            <a:pPr lvl="1"/>
            <a:r>
              <a:rPr lang="en-US" dirty="0"/>
              <a:t>Hole </a:t>
            </a:r>
            <a:r>
              <a:rPr lang="en-US" dirty="0" smtClean="0"/>
              <a:t>Depth</a:t>
            </a:r>
            <a:endParaRPr lang="en-US" dirty="0"/>
          </a:p>
        </p:txBody>
      </p:sp>
      <p:pic>
        <p:nvPicPr>
          <p:cNvPr id="1026" name="Picture 2" descr="C:\Users\Gerald\Documents\PLTW\IED_Rewrite\IMAGES_XFER LATER\IMG_5575 (Large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9905" y="3928265"/>
            <a:ext cx="8075770" cy="272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38734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tandard </a:t>
            </a:r>
            <a:r>
              <a:rPr lang="en-US" dirty="0"/>
              <a:t>inch dial caliper will measure slightly more than 6 </a:t>
            </a:r>
            <a:r>
              <a:rPr lang="en-US" dirty="0" smtClean="0"/>
              <a:t>inches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 Caliper Limit</a:t>
            </a:r>
            <a:endParaRPr lang="en-US" dirty="0"/>
          </a:p>
        </p:txBody>
      </p:sp>
      <p:pic>
        <p:nvPicPr>
          <p:cNvPr id="5" name="Picture 2" descr="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2745291" y="2776114"/>
            <a:ext cx="5860318" cy="395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04054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Measurement made between caliper faces shown</a:t>
            </a:r>
          </a:p>
          <a:p>
            <a:r>
              <a:rPr lang="en-US" dirty="0"/>
              <a:t>Example is </a:t>
            </a:r>
            <a:r>
              <a:rPr lang="en-US" dirty="0" smtClean="0"/>
              <a:t>outside diameter </a:t>
            </a:r>
            <a:r>
              <a:rPr lang="en-US" dirty="0"/>
              <a:t>or </a:t>
            </a:r>
            <a:r>
              <a:rPr lang="en-US" dirty="0" smtClean="0"/>
              <a:t>object thickness</a:t>
            </a:r>
            <a:endParaRPr lang="en-US" dirty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143000" y="6054990"/>
            <a:ext cx="44933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latin typeface="+mn-lt"/>
              </a:rPr>
              <a:t>Outside Measuring Faces</a:t>
            </a:r>
            <a:endParaRPr lang="en-US" sz="28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</a:t>
            </a:r>
            <a:r>
              <a:rPr lang="en-US" dirty="0"/>
              <a:t>Outside </a:t>
            </a:r>
            <a:r>
              <a:rPr lang="en-US" dirty="0" smtClean="0"/>
              <a:t>Length</a:t>
            </a:r>
            <a:endParaRPr lang="en-US" dirty="0"/>
          </a:p>
        </p:txBody>
      </p:sp>
      <p:pic>
        <p:nvPicPr>
          <p:cNvPr id="7" name="Picture 2" descr="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3000" y="3604390"/>
            <a:ext cx="7315200" cy="195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768435" y="5356990"/>
            <a:ext cx="614480" cy="6980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382915" y="5356990"/>
            <a:ext cx="614480" cy="6980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963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4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51751" y="1892800"/>
            <a:ext cx="5799822" cy="49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Outside Length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of measuring outside length </a:t>
            </a:r>
            <a:r>
              <a:rPr lang="en-US" dirty="0"/>
              <a:t>of </a:t>
            </a:r>
            <a:r>
              <a:rPr lang="en-US" dirty="0" smtClean="0"/>
              <a:t>object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6555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Measurement made between caliper </a:t>
            </a:r>
            <a:r>
              <a:rPr lang="en-US" dirty="0" smtClean="0"/>
              <a:t>faces shown</a:t>
            </a:r>
            <a:endParaRPr lang="en-US" dirty="0"/>
          </a:p>
          <a:p>
            <a:r>
              <a:rPr lang="en-US" dirty="0" smtClean="0"/>
              <a:t>Example is slot width or hole</a:t>
            </a:r>
            <a:endParaRPr lang="en-US" dirty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01726" y="3275380"/>
            <a:ext cx="41550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latin typeface="+mn-lt"/>
              </a:rPr>
              <a:t>Inside </a:t>
            </a:r>
            <a:r>
              <a:rPr lang="en-US" sz="2800" dirty="0"/>
              <a:t>Measuring </a:t>
            </a:r>
            <a:r>
              <a:rPr lang="en-US" sz="2800" dirty="0" smtClean="0">
                <a:latin typeface="+mn-lt"/>
              </a:rPr>
              <a:t>Faces</a:t>
            </a:r>
            <a:endParaRPr lang="en-US" sz="28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Inside </a:t>
            </a:r>
            <a:r>
              <a:rPr lang="en-US" dirty="0"/>
              <a:t>Length</a:t>
            </a:r>
          </a:p>
        </p:txBody>
      </p:sp>
      <p:pic>
        <p:nvPicPr>
          <p:cNvPr id="7" name="Picture 2" descr="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3000" y="4321034"/>
            <a:ext cx="7315200" cy="195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077145" y="3798600"/>
            <a:ext cx="576074" cy="68954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882180" y="3798600"/>
            <a:ext cx="422455" cy="68954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77106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</a:t>
            </a:r>
            <a:r>
              <a:rPr lang="en-US" dirty="0" smtClean="0"/>
              <a:t>Inside </a:t>
            </a:r>
            <a:r>
              <a:rPr lang="en-US" dirty="0"/>
              <a:t>Length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of measuring inside diameter</a:t>
            </a:r>
            <a:endParaRPr lang="en-US" dirty="0"/>
          </a:p>
        </p:txBody>
      </p:sp>
      <p:pic>
        <p:nvPicPr>
          <p:cNvPr id="5" name="Picture 2" descr="4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67"/>
          <a:stretch/>
        </p:blipFill>
        <p:spPr bwMode="auto">
          <a:xfrm>
            <a:off x="1960461" y="1969610"/>
            <a:ext cx="6773570" cy="451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55031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Measurement made between caliper faces </a:t>
            </a:r>
            <a:r>
              <a:rPr lang="en-US" dirty="0" smtClean="0"/>
              <a:t>shown</a:t>
            </a:r>
          </a:p>
          <a:p>
            <a:pPr>
              <a:spcBef>
                <a:spcPct val="50000"/>
              </a:spcBef>
            </a:pPr>
            <a:r>
              <a:rPr lang="en-US" dirty="0"/>
              <a:t>Example is </a:t>
            </a:r>
            <a:r>
              <a:rPr lang="en-US" dirty="0" smtClean="0"/>
              <a:t>stepped parallel surfaces</a:t>
            </a:r>
            <a:endParaRPr lang="en-US" dirty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01726" y="3543430"/>
            <a:ext cx="4001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latin typeface="+mn-lt"/>
              </a:rPr>
              <a:t>Step </a:t>
            </a:r>
            <a:r>
              <a:rPr lang="en-US" sz="2800" dirty="0"/>
              <a:t>Measuring </a:t>
            </a:r>
            <a:r>
              <a:rPr lang="en-US" sz="2800" dirty="0" smtClean="0">
                <a:latin typeface="+mn-lt"/>
              </a:rPr>
              <a:t>Faces</a:t>
            </a:r>
            <a:endParaRPr lang="en-US" sz="28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</a:t>
            </a:r>
            <a:r>
              <a:rPr lang="en-US" dirty="0" smtClean="0"/>
              <a:t>Stepped Length</a:t>
            </a:r>
            <a:endParaRPr lang="en-US" dirty="0"/>
          </a:p>
        </p:txBody>
      </p:sp>
      <p:pic>
        <p:nvPicPr>
          <p:cNvPr id="7" name="Picture 2" descr="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3000" y="4589084"/>
            <a:ext cx="7315200" cy="195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1077145" y="4158695"/>
            <a:ext cx="1613011" cy="94314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077145" y="4158695"/>
            <a:ext cx="384050" cy="101995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94656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8&quot; unique_id=&quot;10044&quot;&gt;&lt;/object&gt;&lt;object type=&quot;2&quot; unique_id=&quot;10045&quot;&gt;&lt;object type=&quot;3&quot; unique_id=&quot;10046&quot;&gt;&lt;property id=&quot;20148&quot; value=&quot;5&quot;/&gt;&lt;property id=&quot;20300&quot; value=&quot;Slide 1&quot;/&gt;&lt;property id=&quot;20307&quot; value=&quot;256&quot;/&gt;&lt;/object&gt;&lt;object type=&quot;3&quot; unique_id=&quot;11126&quot;&gt;&lt;property id=&quot;20148&quot; value=&quot;5&quot;/&gt;&lt;property id=&quot;20300&quot; value=&quot;Slide 2 - &amp;quot;Dial Caliper&amp;quot;&quot;/&gt;&lt;property id=&quot;20307&quot; value=&quot;269&quot;/&gt;&lt;/object&gt;&lt;object type=&quot;3&quot; unique_id=&quot;11127&quot;&gt;&lt;property id=&quot;20148&quot; value=&quot;5&quot;/&gt;&lt;property id=&quot;20300&quot; value=&quot;Slide 3 - &amp;quot;Dial Caliper Measurement&amp;quot;&quot;/&gt;&lt;property id=&quot;20307&quot; value=&quot;308&quot;/&gt;&lt;/object&gt;&lt;object type=&quot;3&quot; unique_id=&quot;11128&quot;&gt;&lt;property id=&quot;20148&quot; value=&quot;5&quot;/&gt;&lt;property id=&quot;20300&quot; value=&quot;Slide 4 - &amp;quot;Dial Caliper Limit&amp;quot;&quot;/&gt;&lt;property id=&quot;20307&quot; value=&quot;307&quot;/&gt;&lt;/object&gt;&lt;object type=&quot;3&quot; unique_id=&quot;11129&quot;&gt;&lt;property id=&quot;20148&quot; value=&quot;5&quot;/&gt;&lt;property id=&quot;20300&quot; value=&quot;Slide 5 - &amp;quot;Measuring Outside Length&amp;quot;&quot;/&gt;&lt;property id=&quot;20307&quot; value=&quot;272&quot;/&gt;&lt;/object&gt;&lt;object type=&quot;3&quot; unique_id=&quot;11130&quot;&gt;&lt;property id=&quot;20148&quot; value=&quot;5&quot;/&gt;&lt;property id=&quot;20300&quot; value=&quot;Slide 6 - &amp;quot;Measuring Outside Length&amp;quot;&quot;/&gt;&lt;property id=&quot;20307&quot; value=&quot;273&quot;/&gt;&lt;/object&gt;&lt;object type=&quot;3&quot; unique_id=&quot;11131&quot;&gt;&lt;property id=&quot;20148&quot; value=&quot;5&quot;/&gt;&lt;property id=&quot;20300&quot; value=&quot;Slide 7 - &amp;quot;Measuring Inside Length&amp;quot;&quot;/&gt;&lt;property id=&quot;20307&quot; value=&quot;295&quot;/&gt;&lt;/object&gt;&lt;object type=&quot;3&quot; unique_id=&quot;11132&quot;&gt;&lt;property id=&quot;20148&quot; value=&quot;5&quot;/&gt;&lt;property id=&quot;20300&quot; value=&quot;Slide 8 - &amp;quot;Measuring Inside Length&amp;quot;&quot;/&gt;&lt;property id=&quot;20307&quot; value=&quot;296&quot;/&gt;&lt;/object&gt;&lt;object type=&quot;3&quot; unique_id=&quot;11133&quot;&gt;&lt;property id=&quot;20148&quot; value=&quot;5&quot;/&gt;&lt;property id=&quot;20300&quot; value=&quot;Slide 9 - &amp;quot;Measuring Stepped Length&amp;quot;&quot;/&gt;&lt;property id=&quot;20307&quot; value=&quot;297&quot;/&gt;&lt;/object&gt;&lt;object type=&quot;3&quot; unique_id=&quot;11134&quot;&gt;&lt;property id=&quot;20148&quot; value=&quot;5&quot;/&gt;&lt;property id=&quot;20300&quot; value=&quot;Slide 10 - &amp;quot;Measuring Stepped Length&amp;quot;&quot;/&gt;&lt;property id=&quot;20307&quot; value=&quot;298&quot;/&gt;&lt;/object&gt;&lt;object type=&quot;3&quot; unique_id=&quot;11135&quot;&gt;&lt;property id=&quot;20148&quot; value=&quot;5&quot;/&gt;&lt;property id=&quot;20300&quot; value=&quot;Slide 11 - &amp;quot;Measuring Depth&amp;quot;&quot;/&gt;&lt;property id=&quot;20307&quot; value=&quot;299&quot;/&gt;&lt;/object&gt;&lt;object type=&quot;3&quot; unique_id=&quot;11136&quot;&gt;&lt;property id=&quot;20148&quot; value=&quot;5&quot;/&gt;&lt;property id=&quot;20300&quot; value=&quot;Slide 12 - &amp;quot;Measuring Depth&amp;quot;&quot;/&gt;&lt;property id=&quot;20307&quot; value=&quot;300&quot;/&gt;&lt;/object&gt;&lt;object type=&quot;3&quot; unique_id=&quot;11137&quot;&gt;&lt;property id=&quot;20148&quot; value=&quot;5&quot;/&gt;&lt;property id=&quot;20300&quot; value=&quot;Slide 13 - &amp;quot;Dial Caliper Parts: Blade&amp;quot;&quot;/&gt;&lt;property id=&quot;20307&quot; value=&quot;303&quot;/&gt;&lt;/object&gt;&lt;object type=&quot;3&quot; unique_id=&quot;11138&quot;&gt;&lt;property id=&quot;20148&quot; value=&quot;5&quot;/&gt;&lt;property id=&quot;20300&quot; value=&quot;Slide 14 - &amp;quot;Dial Caliper Parts: Blade&amp;quot;&quot;/&gt;&lt;property id=&quot;20307&quot; value=&quot;302&quot;/&gt;&lt;/object&gt;&lt;object type=&quot;3&quot; unique_id=&quot;11139&quot;&gt;&lt;property id=&quot;20148&quot; value=&quot;5&quot;/&gt;&lt;property id=&quot;20300&quot; value=&quot;Slide 15 - &amp;quot;Dial Caliper Parts: Dial and Pointer&amp;quot;&quot;/&gt;&lt;property id=&quot;20307&quot; value=&quot;305&quot;/&gt;&lt;/object&gt;&lt;object type=&quot;3&quot; unique_id=&quot;11140&quot;&gt;&lt;property id=&quot;20148&quot; value=&quot;5&quot;/&gt;&lt;property id=&quot;20300&quot; value=&quot;Slide 16 - &amp;quot;Dial Caliper Parts: Reference Edge&amp;quot;&quot;/&gt;&lt;property id=&quot;20307&quot; value=&quot;306&quot;/&gt;&lt;/object&gt;&lt;object type=&quot;3&quot; unique_id=&quot;11141&quot;&gt;&lt;property id=&quot;20148&quot; value=&quot;5&quot;/&gt;&lt;property id=&quot;20300&quot; value=&quot;Slide 17 - &amp;quot;Dial Caliper Parts: Rack&amp;quot;&quot;/&gt;&lt;property id=&quot;20307&quot; value=&quot;309&quot;/&gt;&lt;/object&gt;&lt;object type=&quot;3&quot; unique_id=&quot;11142&quot;&gt;&lt;property id=&quot;20148&quot; value=&quot;5&quot;/&gt;&lt;property id=&quot;20300&quot; value=&quot;Slide 18 - &amp;quot;Dial Caliper Interpretation&amp;quot;&quot;/&gt;&lt;property id=&quot;20307&quot; value=&quot;310&quot;/&gt;&lt;/object&gt;&lt;object type=&quot;3&quot; unique_id=&quot;11143&quot;&gt;&lt;property id=&quot;20148&quot; value=&quot;5&quot;/&gt;&lt;property id=&quot;20300&quot; value=&quot;Slide 19 - &amp;quot;Dial Caliper Interpretation: Zeroing&amp;quot;&quot;/&gt;&lt;property id=&quot;20307&quot; value=&quot;321&quot;/&gt;&lt;/object&gt;&lt;object type=&quot;3&quot; unique_id=&quot;11144&quot;&gt;&lt;property id=&quot;20148&quot; value=&quot;5&quot;/&gt;&lt;property id=&quot;20300&quot; value=&quot;Slide 20 - &amp;quot;Dial Caliper Interpretation&amp;quot;&quot;/&gt;&lt;property id=&quot;20307&quot; value=&quot;313&quot;/&gt;&lt;/object&gt;&lt;object type=&quot;3&quot; unique_id=&quot;11145&quot;&gt;&lt;property id=&quot;20148&quot; value=&quot;5&quot;/&gt;&lt;property id=&quot;20300&quot; value=&quot;Slide 21 - &amp;quot;Dial Caliper Interpretation&amp;quot;&quot;/&gt;&lt;property id=&quot;20307&quot; value=&quot;311&quot;/&gt;&lt;/object&gt;&lt;object type=&quot;3&quot; unique_id=&quot;11146&quot;&gt;&lt;property id=&quot;20148&quot; value=&quot;5&quot;/&gt;&lt;property id=&quot;20300&quot; value=&quot;Slide 22 - &amp;quot;Dial Caliper Interpretation: Practice&amp;quot;&quot;/&gt;&lt;property id=&quot;20307&quot; value=&quot;314&quot;/&gt;&lt;/object&gt;&lt;object type=&quot;3&quot; unique_id=&quot;11147&quot;&gt;&lt;property id=&quot;20148&quot; value=&quot;5&quot;/&gt;&lt;property id=&quot;20300&quot; value=&quot;Slide 23 - &amp;quot;Dial Caliper Interpretation: Practice&amp;quot;&quot;/&gt;&lt;property id=&quot;20307&quot; value=&quot;315&quot;/&gt;&lt;/object&gt;&lt;object type=&quot;3&quot; unique_id=&quot;11148&quot;&gt;&lt;property id=&quot;20148&quot; value=&quot;5&quot;/&gt;&lt;property id=&quot;20300&quot; value=&quot;Slide 24 - &amp;quot;Dial Caliper Interpretation: Practice&amp;quot;&quot;/&gt;&lt;property id=&quot;20307&quot; value=&quot;316&quot;/&gt;&lt;/object&gt;&lt;object type=&quot;3&quot; unique_id=&quot;11149&quot;&gt;&lt;property id=&quot;20148&quot; value=&quot;5&quot;/&gt;&lt;property id=&quot;20300&quot; value=&quot;Slide 25 - &amp;quot;Dial Caliper Interpretation: Practice&amp;quot;&quot;/&gt;&lt;property id=&quot;20307&quot; value=&quot;317&quot;/&gt;&lt;/object&gt;&lt;object type=&quot;3&quot; unique_id=&quot;11150&quot;&gt;&lt;property id=&quot;20148&quot; value=&quot;5&quot;/&gt;&lt;property id=&quot;20300&quot; value=&quot;Slide 26 - &amp;quot;Dial Caliper Interpretation: Practice&amp;quot;&quot;/&gt;&lt;property id=&quot;20307&quot; value=&quot;322&quot;/&gt;&lt;/object&gt;&lt;object type=&quot;3&quot; unique_id=&quot;11151&quot;&gt;&lt;property id=&quot;20148&quot; value=&quot;5&quot;/&gt;&lt;property id=&quot;20300&quot; value=&quot;Slide 27 - &amp;quot;Dial Caliper Interpretation: Practice&amp;quot;&quot;/&gt;&lt;property id=&quot;20307&quot; value=&quot;318&quot;/&gt;&lt;/object&gt;&lt;object type=&quot;3&quot; unique_id=&quot;11152&quot;&gt;&lt;property id=&quot;20148&quot; value=&quot;5&quot;/&gt;&lt;property id=&quot;20300&quot; value=&quot;Slide 28 - &amp;quot;Dial Caliper Interpretation: Practice&amp;quot;&quot;/&gt;&lt;property id=&quot;20307&quot; value=&quot;319&quot;/&gt;&lt;/object&gt;&lt;object type=&quot;3&quot; unique_id=&quot;11153&quot;&gt;&lt;property id=&quot;20148&quot; value=&quot;5&quot;/&gt;&lt;property id=&quot;20300&quot; value=&quot;Slide 29 - &amp;quot;Dial Caliper Interpretation: Practice&amp;quot;&quot;/&gt;&lt;property id=&quot;20307&quot; value=&quot;32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PowerPointTemplateAE_2009_1217_NEW NEW Template</Template>
  <TotalTime>2759</TotalTime>
  <Words>1065</Words>
  <Application>Microsoft Office PowerPoint</Application>
  <PresentationFormat>On-screen Show (4:3)</PresentationFormat>
  <Paragraphs>221</Paragraphs>
  <Slides>29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PowerPointTemplateAE_2009_1217_NEW NEW Template</vt:lpstr>
      <vt:lpstr>1_Custom Design</vt:lpstr>
      <vt:lpstr>PowerPoint Presentation</vt:lpstr>
      <vt:lpstr>Dial Caliper</vt:lpstr>
      <vt:lpstr>Dial Caliper Measurement</vt:lpstr>
      <vt:lpstr>Dial Caliper Limit</vt:lpstr>
      <vt:lpstr>Measuring Outside Length</vt:lpstr>
      <vt:lpstr>Measuring Outside Length</vt:lpstr>
      <vt:lpstr>Measuring Inside Length</vt:lpstr>
      <vt:lpstr>Measuring Inside Length</vt:lpstr>
      <vt:lpstr>Measuring Stepped Length</vt:lpstr>
      <vt:lpstr>Measuring Stepped Length</vt:lpstr>
      <vt:lpstr>Measuring Depth</vt:lpstr>
      <vt:lpstr>Measuring Depth</vt:lpstr>
      <vt:lpstr>Dial Caliper Parts: Blade</vt:lpstr>
      <vt:lpstr>Dial Caliper Parts: Blade</vt:lpstr>
      <vt:lpstr>Dial Caliper Parts: Dial and Pointer</vt:lpstr>
      <vt:lpstr>Dial Caliper Parts: Reference Edge</vt:lpstr>
      <vt:lpstr>Dial Caliper Parts: Rack</vt:lpstr>
      <vt:lpstr>Dial Caliper Interpretation</vt:lpstr>
      <vt:lpstr>Dial Caliper Interpretation: Zeroing</vt:lpstr>
      <vt:lpstr>Dial Caliper Interpretation</vt:lpstr>
      <vt:lpstr>Dial Caliper Interpretation</vt:lpstr>
      <vt:lpstr>Dial Caliper Interpretation: Practice</vt:lpstr>
      <vt:lpstr>Dial Caliper Interpretation: Practice</vt:lpstr>
      <vt:lpstr>Dial Caliper Interpretation: Practice</vt:lpstr>
      <vt:lpstr>Dial Caliper Interpretation: Practice</vt:lpstr>
      <vt:lpstr>Dial Caliper Interpretation: Practice</vt:lpstr>
      <vt:lpstr>Dial Caliper Interpretation: Practice</vt:lpstr>
      <vt:lpstr>Dial Caliper Interpretation: Practice</vt:lpstr>
      <vt:lpstr>Dial Caliper Interpretation: Practice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U3 Dial Caliper</dc:title>
  <dc:subject>IED - Lesson x.y - Lesson title</dc:subject>
  <dc:creator>IED Curriculum Team</dc:creator>
  <cp:lastModifiedBy>None</cp:lastModifiedBy>
  <cp:revision>56</cp:revision>
  <dcterms:created xsi:type="dcterms:W3CDTF">2010-01-04T14:07:12Z</dcterms:created>
  <dcterms:modified xsi:type="dcterms:W3CDTF">2016-10-10T19:44:17Z</dcterms:modified>
</cp:coreProperties>
</file>