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18"/>
  </p:notesMasterIdLst>
  <p:handoutMasterIdLst>
    <p:handoutMasterId r:id="rId19"/>
  </p:handoutMasterIdLst>
  <p:sldIdLst>
    <p:sldId id="256" r:id="rId3"/>
    <p:sldId id="266" r:id="rId4"/>
    <p:sldId id="265" r:id="rId5"/>
    <p:sldId id="268" r:id="rId6"/>
    <p:sldId id="269" r:id="rId7"/>
    <p:sldId id="270" r:id="rId8"/>
    <p:sldId id="271" r:id="rId9"/>
    <p:sldId id="272" r:id="rId10"/>
    <p:sldId id="273" r:id="rId11"/>
    <p:sldId id="275" r:id="rId12"/>
    <p:sldId id="276" r:id="rId13"/>
    <p:sldId id="277" r:id="rId14"/>
    <p:sldId id="280" r:id="rId15"/>
    <p:sldId id="278" r:id="rId16"/>
    <p:sldId id="279" r:id="rId17"/>
  </p:sldIdLst>
  <p:sldSz cx="9144000" cy="6858000" type="screen4x3"/>
  <p:notesSz cx="6858000" cy="9144000"/>
  <p:custDataLst>
    <p:tags r:id="rId2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1" autoAdjust="0"/>
    <p:restoredTop sz="94660"/>
  </p:normalViewPr>
  <p:slideViewPr>
    <p:cSldViewPr>
      <p:cViewPr varScale="1">
        <p:scale>
          <a:sx n="70" d="100"/>
          <a:sy n="70" d="100"/>
        </p:scale>
        <p:origin x="510" y="7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8</a:t>
            </a:fld>
            <a:endParaRPr lang="en-US"/>
          </a:p>
        </p:txBody>
      </p:sp>
    </p:spTree>
    <p:extLst>
      <p:ext uri="{BB962C8B-B14F-4D97-AF65-F5344CB8AC3E}">
        <p14:creationId xmlns:p14="http://schemas.microsoft.com/office/powerpoint/2010/main" val="4201900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9</a:t>
            </a:fld>
            <a:endParaRPr lang="en-US"/>
          </a:p>
        </p:txBody>
      </p:sp>
    </p:spTree>
    <p:extLst>
      <p:ext uri="{BB962C8B-B14F-4D97-AF65-F5344CB8AC3E}">
        <p14:creationId xmlns:p14="http://schemas.microsoft.com/office/powerpoint/2010/main" val="420190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10</a:t>
            </a:fld>
            <a:endParaRPr lang="en-US"/>
          </a:p>
        </p:txBody>
      </p:sp>
    </p:spTree>
    <p:extLst>
      <p:ext uri="{BB962C8B-B14F-4D97-AF65-F5344CB8AC3E}">
        <p14:creationId xmlns:p14="http://schemas.microsoft.com/office/powerpoint/2010/main" val="420190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11</a:t>
            </a:fld>
            <a:endParaRPr lang="en-US"/>
          </a:p>
        </p:txBody>
      </p:sp>
    </p:spTree>
    <p:extLst>
      <p:ext uri="{BB962C8B-B14F-4D97-AF65-F5344CB8AC3E}">
        <p14:creationId xmlns:p14="http://schemas.microsoft.com/office/powerpoint/2010/main" val="4201900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12</a:t>
            </a:fld>
            <a:endParaRPr lang="en-US"/>
          </a:p>
        </p:txBody>
      </p:sp>
    </p:spTree>
    <p:extLst>
      <p:ext uri="{BB962C8B-B14F-4D97-AF65-F5344CB8AC3E}">
        <p14:creationId xmlns:p14="http://schemas.microsoft.com/office/powerpoint/2010/main" val="4201900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smtClean="0">
                <a:solidFill>
                  <a:srgbClr val="002060"/>
                </a:solidFill>
                <a:latin typeface="Arial" panose="020B0604020202020204" pitchFamily="34" charset="0"/>
                <a:cs typeface="Arial" panose="020B0604020202020204" pitchFamily="34" charset="0"/>
              </a:rPr>
              <a:t>Line Conventions</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Extension </a:t>
            </a:r>
            <a:r>
              <a:rPr lang="en-US" dirty="0" smtClean="0"/>
              <a:t>Line</a:t>
            </a:r>
            <a:endParaRPr lang="en-US" dirty="0"/>
          </a:p>
        </p:txBody>
      </p:sp>
      <p:sp>
        <p:nvSpPr>
          <p:cNvPr id="2" name="Content Placeholder 1"/>
          <p:cNvSpPr>
            <a:spLocks noGrp="1"/>
          </p:cNvSpPr>
          <p:nvPr>
            <p:ph sz="half" idx="1"/>
          </p:nvPr>
        </p:nvSpPr>
        <p:spPr/>
        <p:txBody>
          <a:bodyPr/>
          <a:lstStyle/>
          <a:p>
            <a:r>
              <a:rPr lang="en-US" sz="2800" dirty="0" smtClean="0"/>
              <a:t>Shows where </a:t>
            </a:r>
            <a:r>
              <a:rPr lang="en-US" sz="2800" dirty="0"/>
              <a:t>a dimension starts and </a:t>
            </a:r>
            <a:r>
              <a:rPr lang="en-US" sz="2800" dirty="0" smtClean="0"/>
              <a:t>stops</a:t>
            </a:r>
          </a:p>
          <a:p>
            <a:r>
              <a:rPr lang="en-US" sz="2800" dirty="0" smtClean="0"/>
              <a:t>Used </a:t>
            </a:r>
            <a:r>
              <a:rPr lang="en-US" sz="2800" dirty="0"/>
              <a:t>with dimension </a:t>
            </a:r>
            <a:r>
              <a:rPr lang="en-US" sz="2800" dirty="0" smtClean="0"/>
              <a:t>lines</a:t>
            </a:r>
            <a:endParaRPr lang="en-US" sz="2800" dirty="0"/>
          </a:p>
          <a:p>
            <a:r>
              <a:rPr lang="en-US" sz="2800" dirty="0" smtClean="0"/>
              <a:t>Line </a:t>
            </a:r>
            <a:r>
              <a:rPr lang="en-US" sz="2800" dirty="0"/>
              <a:t>is 1/16” away from </a:t>
            </a:r>
            <a:r>
              <a:rPr lang="en-US" sz="2800" dirty="0" smtClean="0"/>
              <a:t>part to avoid confusion </a:t>
            </a:r>
            <a:r>
              <a:rPr lang="en-US" sz="2800" dirty="0"/>
              <a:t>with </a:t>
            </a:r>
            <a:r>
              <a:rPr lang="en-US" sz="2800" dirty="0" smtClean="0"/>
              <a:t>object lines</a:t>
            </a:r>
            <a:endParaRPr lang="en-US"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3463" y="2209800"/>
            <a:ext cx="4728611"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487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Long-Break </a:t>
            </a:r>
            <a:r>
              <a:rPr lang="en-US" dirty="0" smtClean="0"/>
              <a:t>Line</a:t>
            </a:r>
            <a:endParaRPr lang="en-US" dirty="0"/>
          </a:p>
        </p:txBody>
      </p:sp>
      <p:sp>
        <p:nvSpPr>
          <p:cNvPr id="2" name="Content Placeholder 1"/>
          <p:cNvSpPr>
            <a:spLocks noGrp="1"/>
          </p:cNvSpPr>
          <p:nvPr>
            <p:ph sz="half" idx="1"/>
          </p:nvPr>
        </p:nvSpPr>
        <p:spPr/>
        <p:txBody>
          <a:bodyPr/>
          <a:lstStyle/>
          <a:p>
            <a:r>
              <a:rPr lang="en-US" sz="2800" dirty="0" smtClean="0"/>
              <a:t>Shorten </a:t>
            </a:r>
            <a:r>
              <a:rPr lang="en-US" sz="2800" dirty="0"/>
              <a:t>very long objects </a:t>
            </a:r>
            <a:r>
              <a:rPr lang="en-US" sz="2800" dirty="0" smtClean="0"/>
              <a:t>with uniform detail</a:t>
            </a:r>
            <a:endParaRPr lang="en-US" sz="2800" dirty="0"/>
          </a:p>
          <a:p>
            <a:r>
              <a:rPr lang="en-US" sz="2800" dirty="0" smtClean="0"/>
              <a:t>Typically </a:t>
            </a:r>
            <a:r>
              <a:rPr lang="en-US" sz="2800" dirty="0"/>
              <a:t>represented as a jagged cut or </a:t>
            </a:r>
            <a:r>
              <a:rPr lang="en-US" sz="2800" dirty="0" smtClean="0"/>
              <a:t>break</a:t>
            </a:r>
            <a:endParaRPr lang="en-US" sz="2800"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7014" y="2438400"/>
            <a:ext cx="4647435" cy="427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3767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Leader </a:t>
            </a:r>
            <a:r>
              <a:rPr lang="en-US" dirty="0" smtClean="0"/>
              <a:t>Line</a:t>
            </a:r>
            <a:endParaRPr lang="en-US" dirty="0"/>
          </a:p>
        </p:txBody>
      </p:sp>
      <p:sp>
        <p:nvSpPr>
          <p:cNvPr id="2" name="Content Placeholder 1"/>
          <p:cNvSpPr>
            <a:spLocks noGrp="1"/>
          </p:cNvSpPr>
          <p:nvPr>
            <p:ph sz="half" idx="1"/>
          </p:nvPr>
        </p:nvSpPr>
        <p:spPr/>
        <p:txBody>
          <a:bodyPr/>
          <a:lstStyle/>
          <a:p>
            <a:r>
              <a:rPr lang="en-US" sz="2800" dirty="0" smtClean="0"/>
              <a:t>Show </a:t>
            </a:r>
            <a:r>
              <a:rPr lang="en-US" sz="2800" dirty="0"/>
              <a:t>dimensions of arcs, </a:t>
            </a:r>
            <a:r>
              <a:rPr lang="en-US" sz="2800" dirty="0" smtClean="0"/>
              <a:t>circles, </a:t>
            </a:r>
            <a:r>
              <a:rPr lang="en-US" sz="2800" dirty="0"/>
              <a:t>and </a:t>
            </a:r>
            <a:r>
              <a:rPr lang="en-US" sz="2800" dirty="0" smtClean="0"/>
              <a:t>detail</a:t>
            </a:r>
            <a:endParaRPr lang="en-US" sz="2800" dirty="0"/>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534031"/>
            <a:ext cx="5302544" cy="4066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195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Line </a:t>
            </a:r>
            <a:r>
              <a:rPr lang="en-US" dirty="0" smtClean="0"/>
              <a:t>Conventions</a:t>
            </a:r>
            <a:endParaRPr lang="en-US" dirty="0"/>
          </a:p>
        </p:txBody>
      </p:sp>
      <p:sp>
        <p:nvSpPr>
          <p:cNvPr id="6" name="Content Placeholder 5"/>
          <p:cNvSpPr>
            <a:spLocks noGrp="1"/>
          </p:cNvSpPr>
          <p:nvPr>
            <p:ph idx="1"/>
          </p:nvPr>
        </p:nvSpPr>
        <p:spPr/>
        <p:txBody>
          <a:bodyPr/>
          <a:lstStyle/>
          <a:p>
            <a:r>
              <a:rPr lang="en-US" dirty="0" smtClean="0"/>
              <a:t>These </a:t>
            </a:r>
            <a:r>
              <a:rPr lang="en-US" dirty="0"/>
              <a:t>standards </a:t>
            </a:r>
            <a:r>
              <a:rPr lang="en-US" dirty="0" smtClean="0"/>
              <a:t>relate </a:t>
            </a:r>
            <a:r>
              <a:rPr lang="en-US" dirty="0"/>
              <a:t>to technical </a:t>
            </a:r>
            <a:r>
              <a:rPr lang="en-US" dirty="0" smtClean="0"/>
              <a:t>drawing (more </a:t>
            </a:r>
            <a:r>
              <a:rPr lang="en-US" dirty="0"/>
              <a:t>precise than freehand </a:t>
            </a:r>
            <a:r>
              <a:rPr lang="en-US" dirty="0" smtClean="0"/>
              <a:t>sketching).</a:t>
            </a:r>
          </a:p>
          <a:p>
            <a:r>
              <a:rPr lang="en-US" dirty="0" smtClean="0"/>
              <a:t>Use these standards </a:t>
            </a:r>
            <a:r>
              <a:rPr lang="en-US" dirty="0"/>
              <a:t>as a guide when </a:t>
            </a:r>
            <a:r>
              <a:rPr lang="en-US" dirty="0" smtClean="0"/>
              <a:t>sketching.</a:t>
            </a:r>
            <a:endParaRPr lang="en-US" dirty="0"/>
          </a:p>
        </p:txBody>
      </p:sp>
    </p:spTree>
    <p:extLst>
      <p:ext uri="{BB962C8B-B14F-4D97-AF65-F5344CB8AC3E}">
        <p14:creationId xmlns:p14="http://schemas.microsoft.com/office/powerpoint/2010/main" val="411465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Precedence of </a:t>
            </a:r>
            <a:r>
              <a:rPr lang="en-US" dirty="0" smtClean="0"/>
              <a:t>Lines</a:t>
            </a:r>
            <a:endParaRPr lang="en-US" dirty="0"/>
          </a:p>
        </p:txBody>
      </p:sp>
      <p:sp>
        <p:nvSpPr>
          <p:cNvPr id="6" name="Content Placeholder 5"/>
          <p:cNvSpPr>
            <a:spLocks noGrp="1"/>
          </p:cNvSpPr>
          <p:nvPr>
            <p:ph idx="1"/>
          </p:nvPr>
        </p:nvSpPr>
        <p:spPr>
          <a:xfrm>
            <a:off x="457200" y="1219200"/>
            <a:ext cx="8229600" cy="4830763"/>
          </a:xfrm>
        </p:spPr>
        <p:txBody>
          <a:bodyPr/>
          <a:lstStyle/>
          <a:p>
            <a:r>
              <a:rPr lang="en-US" dirty="0" smtClean="0"/>
              <a:t>Complex object sketches may require different line types to overlap.</a:t>
            </a:r>
          </a:p>
          <a:p>
            <a:r>
              <a:rPr lang="en-US" dirty="0" smtClean="0"/>
              <a:t>Line </a:t>
            </a:r>
            <a:r>
              <a:rPr lang="en-US" dirty="0"/>
              <a:t>precedence must be </a:t>
            </a:r>
            <a:r>
              <a:rPr lang="en-US" dirty="0" smtClean="0"/>
              <a:t>used.</a:t>
            </a:r>
            <a:endParaRPr lang="en-US" dirty="0"/>
          </a:p>
          <a:p>
            <a:r>
              <a:rPr lang="en-US" dirty="0" smtClean="0"/>
              <a:t>Rules </a:t>
            </a:r>
            <a:r>
              <a:rPr lang="en-US" dirty="0"/>
              <a:t>that govern line precedence in sketches and technical </a:t>
            </a:r>
            <a:r>
              <a:rPr lang="en-US" dirty="0" smtClean="0"/>
              <a:t>drawings</a:t>
            </a:r>
            <a:endParaRPr lang="en-US" dirty="0"/>
          </a:p>
          <a:p>
            <a:pPr lvl="1"/>
            <a:r>
              <a:rPr lang="en-US" dirty="0" smtClean="0"/>
              <a:t>Object </a:t>
            </a:r>
            <a:r>
              <a:rPr lang="en-US" dirty="0"/>
              <a:t>lines take precedence over hidden and center </a:t>
            </a:r>
            <a:r>
              <a:rPr lang="en-US" dirty="0" smtClean="0"/>
              <a:t>lines.</a:t>
            </a:r>
            <a:endParaRPr lang="en-US" dirty="0"/>
          </a:p>
          <a:p>
            <a:pPr lvl="1"/>
            <a:r>
              <a:rPr lang="en-US" dirty="0"/>
              <a:t>Hidden lines take precedence over center </a:t>
            </a:r>
            <a:r>
              <a:rPr lang="en-US" dirty="0" smtClean="0"/>
              <a:t>lines.</a:t>
            </a:r>
            <a:endParaRPr lang="en-US" dirty="0"/>
          </a:p>
          <a:p>
            <a:pPr lvl="1"/>
            <a:r>
              <a:rPr lang="en-US" dirty="0"/>
              <a:t>Cutting plane lines take precedence over all </a:t>
            </a:r>
            <a:r>
              <a:rPr lang="en-US" dirty="0" smtClean="0"/>
              <a:t>others.</a:t>
            </a:r>
            <a:endParaRPr lang="en-US" dirty="0"/>
          </a:p>
          <a:p>
            <a:endParaRPr lang="en-US" dirty="0"/>
          </a:p>
        </p:txBody>
      </p:sp>
    </p:spTree>
    <p:extLst>
      <p:ext uri="{BB962C8B-B14F-4D97-AF65-F5344CB8AC3E}">
        <p14:creationId xmlns:p14="http://schemas.microsoft.com/office/powerpoint/2010/main" val="1144612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Precedence of </a:t>
            </a:r>
            <a:r>
              <a:rPr lang="en-US" dirty="0" smtClean="0"/>
              <a:t>Lines Examples</a:t>
            </a:r>
            <a:endParaRPr lang="en-US" dirty="0"/>
          </a:p>
        </p:txBody>
      </p:sp>
      <p:pic>
        <p:nvPicPr>
          <p:cNvPr id="5" name="Picture 3" descr="MVC-064F"/>
          <p:cNvPicPr>
            <a:picLocks noChangeAspect="1" noChangeArrowheads="1"/>
          </p:cNvPicPr>
          <p:nvPr/>
        </p:nvPicPr>
        <p:blipFill>
          <a:blip r:embed="rId2">
            <a:lum bright="40000" contrast="50000"/>
            <a:grayscl/>
            <a:extLst>
              <a:ext uri="{28A0092B-C50C-407E-A947-70E740481C1C}">
                <a14:useLocalDpi xmlns:a14="http://schemas.microsoft.com/office/drawing/2010/main" val="0"/>
              </a:ext>
            </a:extLst>
          </a:blip>
          <a:srcRect/>
          <a:stretch>
            <a:fillRect/>
          </a:stretch>
        </p:blipFill>
        <p:spPr>
          <a:xfrm>
            <a:off x="381000" y="2133600"/>
            <a:ext cx="6034087" cy="4525963"/>
          </a:xfrm>
          <a:prstGeom prst="rect">
            <a:avLst/>
          </a:prstGeom>
          <a:noFill/>
        </p:spPr>
      </p:pic>
      <p:grpSp>
        <p:nvGrpSpPr>
          <p:cNvPr id="15" name="Group 14"/>
          <p:cNvGrpSpPr/>
          <p:nvPr/>
        </p:nvGrpSpPr>
        <p:grpSpPr>
          <a:xfrm>
            <a:off x="2362200" y="1286934"/>
            <a:ext cx="3521934" cy="724819"/>
            <a:chOff x="2573868" y="1286934"/>
            <a:chExt cx="3521934" cy="724819"/>
          </a:xfrm>
        </p:grpSpPr>
        <p:sp>
          <p:nvSpPr>
            <p:cNvPr id="9" name="AutoShape 6"/>
            <p:cNvSpPr>
              <a:spLocks noChangeArrowheads="1"/>
            </p:cNvSpPr>
            <p:nvPr/>
          </p:nvSpPr>
          <p:spPr bwMode="auto">
            <a:xfrm>
              <a:off x="2573868" y="1286934"/>
              <a:ext cx="3521934" cy="658743"/>
            </a:xfrm>
            <a:prstGeom prst="wedgeRectCallout">
              <a:avLst>
                <a:gd name="adj1" fmla="val -48875"/>
                <a:gd name="adj2" fmla="val 212071"/>
              </a:avLst>
            </a:prstGeom>
            <a:solidFill>
              <a:schemeClr val="bg1"/>
            </a:solidFill>
            <a:ln w="9525">
              <a:solidFill>
                <a:schemeClr val="tx1"/>
              </a:solidFill>
              <a:miter lim="800000"/>
              <a:headEnd/>
              <a:tailEnd/>
            </a:ln>
            <a:extLst/>
          </p:spPr>
          <p:txBody>
            <a:bodyPr anchor="ctr"/>
            <a:lstStyle/>
            <a:p>
              <a:pPr algn="ctr"/>
              <a:endParaRPr lang="en-US"/>
            </a:p>
          </p:txBody>
        </p:sp>
        <p:sp>
          <p:nvSpPr>
            <p:cNvPr id="10" name="Text Box 7"/>
            <p:cNvSpPr txBox="1">
              <a:spLocks noChangeArrowheads="1"/>
            </p:cNvSpPr>
            <p:nvPr/>
          </p:nvSpPr>
          <p:spPr bwMode="auto">
            <a:xfrm>
              <a:off x="2590800" y="1303867"/>
              <a:ext cx="350500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r>
                <a:rPr lang="en-US" sz="2000" b="0" dirty="0">
                  <a:solidFill>
                    <a:schemeClr val="tx1"/>
                  </a:solidFill>
                  <a:latin typeface="Arial" charset="0"/>
                </a:rPr>
                <a:t>Object lines </a:t>
              </a:r>
              <a:r>
                <a:rPr lang="en-US" sz="2000" b="0" dirty="0" smtClean="0">
                  <a:solidFill>
                    <a:schemeClr val="tx1"/>
                  </a:solidFill>
                  <a:latin typeface="Arial" charset="0"/>
                </a:rPr>
                <a:t>have </a:t>
              </a:r>
              <a:r>
                <a:rPr lang="en-US" sz="2000" b="0" dirty="0">
                  <a:solidFill>
                    <a:schemeClr val="tx1"/>
                  </a:solidFill>
                  <a:latin typeface="Arial" charset="0"/>
                </a:rPr>
                <a:t>precedence over </a:t>
              </a:r>
              <a:r>
                <a:rPr lang="en-US" sz="2000" b="0" dirty="0" smtClean="0">
                  <a:solidFill>
                    <a:schemeClr val="tx1"/>
                  </a:solidFill>
                  <a:latin typeface="Arial" charset="0"/>
                </a:rPr>
                <a:t>hidden lines</a:t>
              </a:r>
              <a:endParaRPr lang="en-US" sz="2000" b="0" dirty="0">
                <a:solidFill>
                  <a:schemeClr val="tx1"/>
                </a:solidFill>
                <a:latin typeface="Arial" charset="0"/>
              </a:endParaRPr>
            </a:p>
          </p:txBody>
        </p:sp>
      </p:grpSp>
      <p:grpSp>
        <p:nvGrpSpPr>
          <p:cNvPr id="14" name="Group 13"/>
          <p:cNvGrpSpPr/>
          <p:nvPr/>
        </p:nvGrpSpPr>
        <p:grpSpPr>
          <a:xfrm>
            <a:off x="5638800" y="3548992"/>
            <a:ext cx="2921611" cy="1023008"/>
            <a:chOff x="5917589" y="3015592"/>
            <a:chExt cx="2921611" cy="1023008"/>
          </a:xfrm>
        </p:grpSpPr>
        <p:sp>
          <p:nvSpPr>
            <p:cNvPr id="12" name="AutoShape 6"/>
            <p:cNvSpPr>
              <a:spLocks noChangeArrowheads="1"/>
            </p:cNvSpPr>
            <p:nvPr/>
          </p:nvSpPr>
          <p:spPr bwMode="auto">
            <a:xfrm>
              <a:off x="5917589" y="3015592"/>
              <a:ext cx="2921611" cy="1023008"/>
            </a:xfrm>
            <a:prstGeom prst="wedgeRectCallout">
              <a:avLst>
                <a:gd name="adj1" fmla="val -56870"/>
                <a:gd name="adj2" fmla="val 168596"/>
              </a:avLst>
            </a:prstGeom>
            <a:solidFill>
              <a:schemeClr val="bg1"/>
            </a:solidFill>
            <a:ln w="9525">
              <a:solidFill>
                <a:schemeClr val="tx1"/>
              </a:solidFill>
              <a:miter lim="800000"/>
              <a:headEnd/>
              <a:tailEnd/>
            </a:ln>
            <a:extLst/>
          </p:spPr>
          <p:txBody>
            <a:bodyPr anchor="ctr"/>
            <a:lstStyle/>
            <a:p>
              <a:pPr algn="ctr"/>
              <a:endParaRPr lang="en-US"/>
            </a:p>
          </p:txBody>
        </p:sp>
        <p:sp>
          <p:nvSpPr>
            <p:cNvPr id="13" name="Text Box 7"/>
            <p:cNvSpPr txBox="1">
              <a:spLocks noChangeArrowheads="1"/>
            </p:cNvSpPr>
            <p:nvPr/>
          </p:nvSpPr>
          <p:spPr bwMode="auto">
            <a:xfrm>
              <a:off x="5967877" y="3015592"/>
              <a:ext cx="287132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800" b="1">
                  <a:solidFill>
                    <a:srgbClr val="003399"/>
                  </a:solidFill>
                  <a:latin typeface="Verdana" pitchFamily="34" charset="0"/>
                  <a:cs typeface="Arial" charset="0"/>
                </a:defRPr>
              </a:lvl1pPr>
              <a:lvl2pPr marL="742950" indent="-285750">
                <a:defRPr sz="3800" b="1">
                  <a:solidFill>
                    <a:srgbClr val="003399"/>
                  </a:solidFill>
                  <a:latin typeface="Verdana" pitchFamily="34" charset="0"/>
                  <a:cs typeface="Arial" charset="0"/>
                </a:defRPr>
              </a:lvl2pPr>
              <a:lvl3pPr marL="1143000" indent="-228600">
                <a:defRPr sz="3800" b="1">
                  <a:solidFill>
                    <a:srgbClr val="003399"/>
                  </a:solidFill>
                  <a:latin typeface="Verdana" pitchFamily="34" charset="0"/>
                  <a:cs typeface="Arial" charset="0"/>
                </a:defRPr>
              </a:lvl3pPr>
              <a:lvl4pPr marL="1600200" indent="-228600">
                <a:defRPr sz="3800" b="1">
                  <a:solidFill>
                    <a:srgbClr val="003399"/>
                  </a:solidFill>
                  <a:latin typeface="Verdana" pitchFamily="34" charset="0"/>
                  <a:cs typeface="Arial" charset="0"/>
                </a:defRPr>
              </a:lvl4pPr>
              <a:lvl5pPr marL="2057400" indent="-228600">
                <a:defRPr sz="3800" b="1">
                  <a:solidFill>
                    <a:srgbClr val="003399"/>
                  </a:solidFill>
                  <a:latin typeface="Verdana" pitchFamily="34" charset="0"/>
                  <a:cs typeface="Arial" charset="0"/>
                </a:defRPr>
              </a:lvl5pPr>
              <a:lvl6pPr marL="2514600" indent="-228600" eaLnBrk="0" fontAlgn="base" hangingPunct="0">
                <a:spcBef>
                  <a:spcPct val="0"/>
                </a:spcBef>
                <a:spcAft>
                  <a:spcPct val="0"/>
                </a:spcAft>
                <a:defRPr sz="3800" b="1">
                  <a:solidFill>
                    <a:srgbClr val="003399"/>
                  </a:solidFill>
                  <a:latin typeface="Verdana" pitchFamily="34" charset="0"/>
                  <a:cs typeface="Arial" charset="0"/>
                </a:defRPr>
              </a:lvl6pPr>
              <a:lvl7pPr marL="2971800" indent="-228600" eaLnBrk="0" fontAlgn="base" hangingPunct="0">
                <a:spcBef>
                  <a:spcPct val="0"/>
                </a:spcBef>
                <a:spcAft>
                  <a:spcPct val="0"/>
                </a:spcAft>
                <a:defRPr sz="3800" b="1">
                  <a:solidFill>
                    <a:srgbClr val="003399"/>
                  </a:solidFill>
                  <a:latin typeface="Verdana" pitchFamily="34" charset="0"/>
                  <a:cs typeface="Arial" charset="0"/>
                </a:defRPr>
              </a:lvl7pPr>
              <a:lvl8pPr marL="3429000" indent="-228600" eaLnBrk="0" fontAlgn="base" hangingPunct="0">
                <a:spcBef>
                  <a:spcPct val="0"/>
                </a:spcBef>
                <a:spcAft>
                  <a:spcPct val="0"/>
                </a:spcAft>
                <a:defRPr sz="3800" b="1">
                  <a:solidFill>
                    <a:srgbClr val="003399"/>
                  </a:solidFill>
                  <a:latin typeface="Verdana" pitchFamily="34" charset="0"/>
                  <a:cs typeface="Arial" charset="0"/>
                </a:defRPr>
              </a:lvl8pPr>
              <a:lvl9pPr marL="3886200" indent="-228600" eaLnBrk="0" fontAlgn="base" hangingPunct="0">
                <a:spcBef>
                  <a:spcPct val="0"/>
                </a:spcBef>
                <a:spcAft>
                  <a:spcPct val="0"/>
                </a:spcAft>
                <a:defRPr sz="3800" b="1">
                  <a:solidFill>
                    <a:srgbClr val="003399"/>
                  </a:solidFill>
                  <a:latin typeface="Verdana" pitchFamily="34" charset="0"/>
                  <a:cs typeface="Arial" charset="0"/>
                </a:defRPr>
              </a:lvl9pPr>
            </a:lstStyle>
            <a:p>
              <a:pPr algn="ctr"/>
              <a:r>
                <a:rPr lang="en-US" sz="2000" b="0" dirty="0" smtClean="0">
                  <a:solidFill>
                    <a:schemeClr val="tx1"/>
                  </a:solidFill>
                  <a:latin typeface="Arial" charset="0"/>
                </a:rPr>
                <a:t>Object </a:t>
              </a:r>
              <a:r>
                <a:rPr lang="en-US" sz="2000" b="0" dirty="0">
                  <a:solidFill>
                    <a:schemeClr val="tx1"/>
                  </a:solidFill>
                  <a:latin typeface="Arial" charset="0"/>
                </a:rPr>
                <a:t>line </a:t>
              </a:r>
              <a:r>
                <a:rPr lang="en-US" sz="2000" b="0" dirty="0" smtClean="0">
                  <a:solidFill>
                    <a:schemeClr val="tx1"/>
                  </a:solidFill>
                  <a:latin typeface="Arial" charset="0"/>
                </a:rPr>
                <a:t>has</a:t>
              </a:r>
              <a:endParaRPr lang="en-US" sz="2000" b="0" dirty="0">
                <a:solidFill>
                  <a:schemeClr val="tx1"/>
                </a:solidFill>
                <a:latin typeface="Arial" charset="0"/>
              </a:endParaRPr>
            </a:p>
            <a:p>
              <a:pPr algn="ctr"/>
              <a:r>
                <a:rPr lang="en-US" sz="2000" b="0" dirty="0">
                  <a:solidFill>
                    <a:schemeClr val="tx1"/>
                  </a:solidFill>
                  <a:latin typeface="Arial" charset="0"/>
                </a:rPr>
                <a:t>precedence over </a:t>
              </a:r>
              <a:r>
                <a:rPr lang="en-US" sz="2000" b="0" smtClean="0">
                  <a:solidFill>
                    <a:schemeClr val="tx1"/>
                  </a:solidFill>
                  <a:latin typeface="Arial" charset="0"/>
                </a:rPr>
                <a:t>center line.</a:t>
              </a:r>
              <a:endParaRPr lang="en-US" sz="2000" b="0" dirty="0">
                <a:solidFill>
                  <a:schemeClr val="tx1"/>
                </a:solidFill>
                <a:latin typeface="Arial" charset="0"/>
              </a:endParaRPr>
            </a:p>
          </p:txBody>
        </p:sp>
      </p:grpSp>
    </p:spTree>
    <p:extLst>
      <p:ext uri="{BB962C8B-B14F-4D97-AF65-F5344CB8AC3E}">
        <p14:creationId xmlns:p14="http://schemas.microsoft.com/office/powerpoint/2010/main" val="214378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Line </a:t>
            </a:r>
            <a:r>
              <a:rPr lang="en-US" dirty="0" smtClean="0"/>
              <a:t>Conventions</a:t>
            </a:r>
            <a:endParaRPr lang="en-US" dirty="0"/>
          </a:p>
        </p:txBody>
      </p:sp>
      <p:sp>
        <p:nvSpPr>
          <p:cNvPr id="5" name="Content Placeholder 4"/>
          <p:cNvSpPr>
            <a:spLocks noGrp="1"/>
          </p:cNvSpPr>
          <p:nvPr>
            <p:ph idx="1"/>
          </p:nvPr>
        </p:nvSpPr>
        <p:spPr/>
        <p:txBody>
          <a:bodyPr/>
          <a:lstStyle/>
          <a:p>
            <a:r>
              <a:rPr lang="en-US" dirty="0"/>
              <a:t>Lines of varying style and thickness are used in specific ways to develop and communicate graphic messages about an object’s geometry. The next few slides show some basic line conventions and their </a:t>
            </a:r>
            <a:r>
              <a:rPr lang="en-US" dirty="0" smtClean="0"/>
              <a:t>use.</a:t>
            </a:r>
            <a:endParaRPr lang="en-US" dirty="0"/>
          </a:p>
        </p:txBody>
      </p:sp>
    </p:spTree>
    <p:extLst>
      <p:ext uri="{BB962C8B-B14F-4D97-AF65-F5344CB8AC3E}">
        <p14:creationId xmlns:p14="http://schemas.microsoft.com/office/powerpoint/2010/main" val="3678029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Construction Line</a:t>
            </a:r>
          </a:p>
        </p:txBody>
      </p:sp>
      <p:sp>
        <p:nvSpPr>
          <p:cNvPr id="2" name="Content Placeholder 1"/>
          <p:cNvSpPr>
            <a:spLocks noGrp="1"/>
          </p:cNvSpPr>
          <p:nvPr>
            <p:ph sz="half" idx="1"/>
          </p:nvPr>
        </p:nvSpPr>
        <p:spPr/>
        <p:txBody>
          <a:bodyPr/>
          <a:lstStyle/>
          <a:p>
            <a:r>
              <a:rPr lang="en-US" dirty="0" smtClean="0"/>
              <a:t>Very </a:t>
            </a:r>
            <a:r>
              <a:rPr lang="en-US" dirty="0"/>
              <a:t>lightly drawn lines </a:t>
            </a:r>
            <a:r>
              <a:rPr lang="en-US" dirty="0" smtClean="0"/>
              <a:t>to guide drawing other </a:t>
            </a:r>
            <a:r>
              <a:rPr lang="en-US" dirty="0"/>
              <a:t>lines and </a:t>
            </a:r>
            <a:r>
              <a:rPr lang="en-US" dirty="0" smtClean="0"/>
              <a:t>shapes</a:t>
            </a: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241889" y="3200400"/>
            <a:ext cx="5597311" cy="3327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4212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Object </a:t>
            </a:r>
            <a:r>
              <a:rPr lang="en-US" dirty="0" smtClean="0"/>
              <a:t>Line</a:t>
            </a:r>
            <a:endParaRPr lang="en-US" dirty="0"/>
          </a:p>
        </p:txBody>
      </p:sp>
      <p:sp>
        <p:nvSpPr>
          <p:cNvPr id="2" name="Content Placeholder 1"/>
          <p:cNvSpPr>
            <a:spLocks noGrp="1"/>
          </p:cNvSpPr>
          <p:nvPr>
            <p:ph sz="half" idx="1"/>
          </p:nvPr>
        </p:nvSpPr>
        <p:spPr/>
        <p:txBody>
          <a:bodyPr/>
          <a:lstStyle/>
          <a:p>
            <a:r>
              <a:rPr lang="en-US" dirty="0" smtClean="0"/>
              <a:t>Thick and dark</a:t>
            </a:r>
          </a:p>
          <a:p>
            <a:r>
              <a:rPr lang="en-US" dirty="0" smtClean="0"/>
              <a:t>Define the object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535767"/>
            <a:ext cx="5470095" cy="40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0641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Hidden Line</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357358"/>
            <a:ext cx="5017405" cy="411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sz="half" idx="1"/>
          </p:nvPr>
        </p:nvSpPr>
        <p:spPr/>
        <p:txBody>
          <a:bodyPr/>
          <a:lstStyle/>
          <a:p>
            <a:r>
              <a:rPr lang="en-US" dirty="0" smtClean="0"/>
              <a:t>Show </a:t>
            </a:r>
            <a:r>
              <a:rPr lang="en-US" dirty="0"/>
              <a:t>interior detail </a:t>
            </a:r>
            <a:r>
              <a:rPr lang="en-US" dirty="0" smtClean="0"/>
              <a:t>not </a:t>
            </a:r>
            <a:r>
              <a:rPr lang="en-US" dirty="0"/>
              <a:t>visible from the </a:t>
            </a:r>
            <a:r>
              <a:rPr lang="en-US" dirty="0" smtClean="0"/>
              <a:t>outside of the part</a:t>
            </a:r>
            <a:endParaRPr lang="en-US" dirty="0"/>
          </a:p>
        </p:txBody>
      </p:sp>
    </p:spTree>
    <p:extLst>
      <p:ext uri="{BB962C8B-B14F-4D97-AF65-F5344CB8AC3E}">
        <p14:creationId xmlns:p14="http://schemas.microsoft.com/office/powerpoint/2010/main" val="2151542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Center Line</a:t>
            </a:r>
          </a:p>
        </p:txBody>
      </p:sp>
      <p:sp>
        <p:nvSpPr>
          <p:cNvPr id="2" name="Content Placeholder 1"/>
          <p:cNvSpPr>
            <a:spLocks noGrp="1"/>
          </p:cNvSpPr>
          <p:nvPr>
            <p:ph sz="half" idx="1"/>
          </p:nvPr>
        </p:nvSpPr>
        <p:spPr/>
        <p:txBody>
          <a:bodyPr/>
          <a:lstStyle/>
          <a:p>
            <a:r>
              <a:rPr lang="en-US" dirty="0" smtClean="0"/>
              <a:t>Define the </a:t>
            </a:r>
            <a:r>
              <a:rPr lang="en-US" dirty="0"/>
              <a:t>center of arcs, circles, </a:t>
            </a:r>
            <a:r>
              <a:rPr lang="en-US" dirty="0" smtClean="0"/>
              <a:t>or symmetrical parts</a:t>
            </a:r>
          </a:p>
          <a:p>
            <a:r>
              <a:rPr lang="en-US" dirty="0" smtClean="0"/>
              <a:t>Half </a:t>
            </a:r>
            <a:r>
              <a:rPr lang="en-US" dirty="0"/>
              <a:t>as thick as an object </a:t>
            </a:r>
            <a:r>
              <a:rPr lang="en-US" dirty="0" smtClean="0"/>
              <a:t>line</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495843"/>
            <a:ext cx="4410941" cy="3981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323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Section </a:t>
            </a:r>
            <a:r>
              <a:rPr lang="en-US" dirty="0" smtClean="0"/>
              <a:t>Line</a:t>
            </a:r>
            <a:endParaRPr lang="en-US" dirty="0"/>
          </a:p>
        </p:txBody>
      </p:sp>
      <p:sp>
        <p:nvSpPr>
          <p:cNvPr id="2" name="Content Placeholder 1"/>
          <p:cNvSpPr>
            <a:spLocks noGrp="1"/>
          </p:cNvSpPr>
          <p:nvPr>
            <p:ph sz="half" idx="1"/>
          </p:nvPr>
        </p:nvSpPr>
        <p:spPr/>
        <p:txBody>
          <a:bodyPr/>
          <a:lstStyle/>
          <a:p>
            <a:r>
              <a:rPr lang="en-US" dirty="0" smtClean="0"/>
              <a:t>Define </a:t>
            </a:r>
            <a:r>
              <a:rPr lang="en-US" dirty="0"/>
              <a:t>where </a:t>
            </a:r>
            <a:r>
              <a:rPr lang="en-US" dirty="0" smtClean="0"/>
              <a:t>material is </a:t>
            </a:r>
            <a:r>
              <a:rPr lang="en-US" dirty="0"/>
              <a:t>cut </a:t>
            </a:r>
            <a:r>
              <a:rPr lang="en-US" dirty="0" smtClean="0"/>
              <a:t>away</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769089"/>
            <a:ext cx="5181599" cy="380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7792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Short-Break Line</a:t>
            </a:r>
          </a:p>
        </p:txBody>
      </p:sp>
      <p:sp>
        <p:nvSpPr>
          <p:cNvPr id="2" name="Content Placeholder 1"/>
          <p:cNvSpPr>
            <a:spLocks noGrp="1"/>
          </p:cNvSpPr>
          <p:nvPr>
            <p:ph sz="half" idx="1"/>
          </p:nvPr>
        </p:nvSpPr>
        <p:spPr/>
        <p:txBody>
          <a:bodyPr/>
          <a:lstStyle/>
          <a:p>
            <a:r>
              <a:rPr lang="en-US" dirty="0" smtClean="0"/>
              <a:t>Freehand </a:t>
            </a:r>
            <a:r>
              <a:rPr lang="en-US" dirty="0"/>
              <a:t>drawn </a:t>
            </a:r>
            <a:r>
              <a:rPr lang="en-US" dirty="0" smtClean="0"/>
              <a:t>line</a:t>
            </a:r>
          </a:p>
          <a:p>
            <a:r>
              <a:rPr lang="en-US" dirty="0" smtClean="0"/>
              <a:t>Shows </a:t>
            </a:r>
            <a:r>
              <a:rPr lang="en-US" dirty="0"/>
              <a:t>where </a:t>
            </a:r>
            <a:r>
              <a:rPr lang="en-US" dirty="0" smtClean="0"/>
              <a:t>part is broken </a:t>
            </a:r>
            <a:r>
              <a:rPr lang="en-US" dirty="0"/>
              <a:t>to reveal detail behind the part or to shorten a </a:t>
            </a:r>
            <a:r>
              <a:rPr lang="en-US" dirty="0" smtClean="0"/>
              <a:t>long </a:t>
            </a:r>
            <a:r>
              <a:rPr lang="en-US" dirty="0"/>
              <a:t>continuous </a:t>
            </a:r>
            <a:r>
              <a:rPr lang="en-US" dirty="0" smtClean="0"/>
              <a:t>part</a:t>
            </a:r>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867" y="3048000"/>
            <a:ext cx="4538133" cy="32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983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Dimension </a:t>
            </a:r>
            <a:r>
              <a:rPr lang="en-US" dirty="0" smtClean="0"/>
              <a:t>Line</a:t>
            </a:r>
            <a:endParaRPr lang="en-US" dirty="0"/>
          </a:p>
        </p:txBody>
      </p:sp>
      <p:sp>
        <p:nvSpPr>
          <p:cNvPr id="2" name="Content Placeholder 1"/>
          <p:cNvSpPr>
            <a:spLocks noGrp="1"/>
          </p:cNvSpPr>
          <p:nvPr>
            <p:ph sz="half" idx="1"/>
          </p:nvPr>
        </p:nvSpPr>
        <p:spPr/>
        <p:txBody>
          <a:bodyPr/>
          <a:lstStyle/>
          <a:p>
            <a:r>
              <a:rPr lang="en-US" sz="2800" dirty="0" smtClean="0"/>
              <a:t>Shows distance  </a:t>
            </a:r>
            <a:endParaRPr lang="en-US" sz="2800" dirty="0"/>
          </a:p>
          <a:p>
            <a:r>
              <a:rPr lang="en-US" sz="2800" dirty="0"/>
              <a:t>Arrows </a:t>
            </a:r>
            <a:r>
              <a:rPr lang="en-US" sz="2800" dirty="0" smtClean="0"/>
              <a:t>drawn </a:t>
            </a:r>
            <a:r>
              <a:rPr lang="en-US" sz="2800" dirty="0"/>
              <a:t>on </a:t>
            </a:r>
            <a:r>
              <a:rPr lang="en-US" sz="2800" dirty="0" smtClean="0"/>
              <a:t>ends </a:t>
            </a:r>
            <a:r>
              <a:rPr lang="en-US" sz="2800" dirty="0"/>
              <a:t>to show where </a:t>
            </a:r>
            <a:r>
              <a:rPr lang="en-US" sz="2800" dirty="0" smtClean="0"/>
              <a:t>dimension </a:t>
            </a:r>
            <a:r>
              <a:rPr lang="en-US" sz="2800" dirty="0"/>
              <a:t>line starts and </a:t>
            </a:r>
            <a:r>
              <a:rPr lang="en-US" sz="2800" dirty="0" smtClean="0"/>
              <a:t>ends</a:t>
            </a:r>
            <a:endParaRPr lang="en-US" sz="2800" dirty="0"/>
          </a:p>
          <a:p>
            <a:r>
              <a:rPr lang="en-US" sz="2800" dirty="0" smtClean="0"/>
              <a:t>Actual </a:t>
            </a:r>
            <a:r>
              <a:rPr lang="en-US" sz="2800" dirty="0"/>
              <a:t>distance is </a:t>
            </a:r>
            <a:r>
              <a:rPr lang="en-US" sz="2800" dirty="0" smtClean="0"/>
              <a:t>typically located </a:t>
            </a:r>
            <a:r>
              <a:rPr lang="en-US" sz="2800" dirty="0"/>
              <a:t>in </a:t>
            </a:r>
            <a:r>
              <a:rPr lang="en-US" sz="2800" dirty="0" smtClean="0"/>
              <a:t>middle </a:t>
            </a:r>
            <a:r>
              <a:rPr lang="en-US" sz="2800" dirty="0"/>
              <a:t>of this line to </a:t>
            </a:r>
            <a:r>
              <a:rPr lang="en-US" sz="2800" dirty="0" smtClean="0"/>
              <a:t>display distance</a:t>
            </a:r>
            <a:endParaRPr lang="en-US" sz="28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2368" y="2514600"/>
            <a:ext cx="4273981"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17828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0732&quot;&gt;&lt;property id=&quot;20148&quot; value=&quot;5&quot;/&gt;&lt;property id=&quot;20300&quot; value=&quot;Slide 2 - &amp;quot;Line Conventions&amp;quot;&quot;/&gt;&lt;property id=&quot;20307&quot; value=&quot;266&quot;/&gt;&lt;/object&gt;&lt;object type=&quot;3&quot; unique_id=&quot;10733&quot;&gt;&lt;property id=&quot;20148&quot; value=&quot;5&quot;/&gt;&lt;property id=&quot;20300&quot; value=&quot;Slide 3 - &amp;quot;Construction Line&amp;quot;&quot;/&gt;&lt;property id=&quot;20307&quot; value=&quot;265&quot;/&gt;&lt;/object&gt;&lt;object type=&quot;3&quot; unique_id=&quot;10734&quot;&gt;&lt;property id=&quot;20148&quot; value=&quot;5&quot;/&gt;&lt;property id=&quot;20300&quot; value=&quot;Slide 4 - &amp;quot;Object Line&amp;quot;&quot;/&gt;&lt;property id=&quot;20307&quot; value=&quot;268&quot;/&gt;&lt;/object&gt;&lt;object type=&quot;3&quot; unique_id=&quot;10735&quot;&gt;&lt;property id=&quot;20148&quot; value=&quot;5&quot;/&gt;&lt;property id=&quot;20300&quot; value=&quot;Slide 5 - &amp;quot;Hidden Line&amp;quot;&quot;/&gt;&lt;property id=&quot;20307&quot; value=&quot;269&quot;/&gt;&lt;/object&gt;&lt;object type=&quot;3&quot; unique_id=&quot;10736&quot;&gt;&lt;property id=&quot;20148&quot; value=&quot;5&quot;/&gt;&lt;property id=&quot;20300&quot; value=&quot;Slide 6 - &amp;quot;Center Line&amp;quot;&quot;/&gt;&lt;property id=&quot;20307&quot; value=&quot;270&quot;/&gt;&lt;/object&gt;&lt;object type=&quot;3&quot; unique_id=&quot;10737&quot;&gt;&lt;property id=&quot;20148&quot; value=&quot;5&quot;/&gt;&lt;property id=&quot;20300&quot; value=&quot;Slide 7 - &amp;quot;Section Line&amp;quot;&quot;/&gt;&lt;property id=&quot;20307&quot; value=&quot;271&quot;/&gt;&lt;/object&gt;&lt;object type=&quot;3&quot; unique_id=&quot;10738&quot;&gt;&lt;property id=&quot;20148&quot; value=&quot;5&quot;/&gt;&lt;property id=&quot;20300&quot; value=&quot;Slide 8 - &amp;quot;Short-Break Line&amp;quot;&quot;/&gt;&lt;property id=&quot;20307&quot; value=&quot;272&quot;/&gt;&lt;/object&gt;&lt;object type=&quot;3&quot; unique_id=&quot;10739&quot;&gt;&lt;property id=&quot;20148&quot; value=&quot;5&quot;/&gt;&lt;property id=&quot;20300&quot; value=&quot;Slide 9 - &amp;quot;Dimension Line&amp;quot;&quot;/&gt;&lt;property id=&quot;20307&quot; value=&quot;273&quot;/&gt;&lt;/object&gt;&lt;object type=&quot;3&quot; unique_id=&quot;10740&quot;&gt;&lt;property id=&quot;20148&quot; value=&quot;5&quot;/&gt;&lt;property id=&quot;20300&quot; value=&quot;Slide 10 - &amp;quot;Extension Line&amp;quot;&quot;/&gt;&lt;property id=&quot;20307&quot; value=&quot;275&quot;/&gt;&lt;/object&gt;&lt;object type=&quot;3&quot; unique_id=&quot;10741&quot;&gt;&lt;property id=&quot;20148&quot; value=&quot;5&quot;/&gt;&lt;property id=&quot;20300&quot; value=&quot;Slide 11 - &amp;quot;Long-Break Line&amp;quot;&quot;/&gt;&lt;property id=&quot;20307&quot; value=&quot;276&quot;/&gt;&lt;/object&gt;&lt;object type=&quot;3&quot; unique_id=&quot;10742&quot;&gt;&lt;property id=&quot;20148&quot; value=&quot;5&quot;/&gt;&lt;property id=&quot;20300&quot; value=&quot;Slide 12 - &amp;quot;Leader Line&amp;quot;&quot;/&gt;&lt;property id=&quot;20307&quot; value=&quot;277&quot;/&gt;&lt;/object&gt;&lt;object type=&quot;3&quot; unique_id=&quot;10743&quot;&gt;&lt;property id=&quot;20148&quot; value=&quot;5&quot;/&gt;&lt;property id=&quot;20300&quot; value=&quot;Slide 13 - &amp;quot;Line Conventions&amp;quot;&quot;/&gt;&lt;property id=&quot;20307&quot; value=&quot;280&quot;/&gt;&lt;/object&gt;&lt;object type=&quot;3&quot; unique_id=&quot;10744&quot;&gt;&lt;property id=&quot;20148&quot; value=&quot;5&quot;/&gt;&lt;property id=&quot;20300&quot; value=&quot;Slide 14 - &amp;quot;Precedence of Lines&amp;quot;&quot;/&gt;&lt;property id=&quot;20307&quot; value=&quot;278&quot;/&gt;&lt;/object&gt;&lt;object type=&quot;3&quot; unique_id=&quot;10745&quot;&gt;&lt;property id=&quot;20148&quot; value=&quot;5&quot;/&gt;&lt;property id=&quot;20300&quot; value=&quot;Slide 15 - &amp;quot;Precedence of Lines Examples&amp;quot;&quot;/&gt;&lt;property id=&quot;20307&quot; value=&quot;279&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1112</TotalTime>
  <Words>385</Words>
  <Application>Microsoft Office PowerPoint</Application>
  <PresentationFormat>On-screen Show (4:3)</PresentationFormat>
  <Paragraphs>67</Paragraphs>
  <Slides>15</Slides>
  <Notes>5</Notes>
  <HiddenSlides>0</HiddenSlides>
  <MMClips>0</MMClips>
  <ScaleCrop>false</ScaleCrop>
  <HeadingPairs>
    <vt:vector size="6" baseType="variant">
      <vt:variant>
        <vt:lpstr>Fonts Used</vt:lpstr>
      </vt:variant>
      <vt:variant>
        <vt:i4>1</vt:i4>
      </vt:variant>
      <vt:variant>
        <vt:lpstr>Theme</vt:lpstr>
      </vt:variant>
      <vt:variant>
        <vt:i4>2</vt:i4>
      </vt:variant>
      <vt:variant>
        <vt:lpstr>Slide Titles</vt:lpstr>
      </vt:variant>
      <vt:variant>
        <vt:i4>15</vt:i4>
      </vt:variant>
    </vt:vector>
  </HeadingPairs>
  <TitlesOfParts>
    <vt:vector size="18" baseType="lpstr">
      <vt:lpstr>Arial</vt:lpstr>
      <vt:lpstr>PowerPointTemplateAE_2009_1217_NEW NEW Template</vt:lpstr>
      <vt:lpstr>1_Custom Design</vt:lpstr>
      <vt:lpstr>PowerPoint Presentation</vt:lpstr>
      <vt:lpstr>Line Conventions</vt:lpstr>
      <vt:lpstr>Construction Line</vt:lpstr>
      <vt:lpstr>Object Line</vt:lpstr>
      <vt:lpstr>Hidden Line</vt:lpstr>
      <vt:lpstr>Center Line</vt:lpstr>
      <vt:lpstr>Section Line</vt:lpstr>
      <vt:lpstr>Short-Break Line</vt:lpstr>
      <vt:lpstr>Dimension Line</vt:lpstr>
      <vt:lpstr>Extension Line</vt:lpstr>
      <vt:lpstr>Long-Break Line</vt:lpstr>
      <vt:lpstr>Leader Line</vt:lpstr>
      <vt:lpstr>Line Conventions</vt:lpstr>
      <vt:lpstr>Precedence of Lines</vt:lpstr>
      <vt:lpstr>Precedence of Lines Examples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Ux PowerPoint Name</dc:title>
  <dc:subject>IED - Lesson x.y - Lesson title</dc:subject>
  <dc:creator>IED Curriculum Team</dc:creator>
  <cp:lastModifiedBy>None</cp:lastModifiedBy>
  <cp:revision>43</cp:revision>
  <dcterms:created xsi:type="dcterms:W3CDTF">2010-01-04T14:07:12Z</dcterms:created>
  <dcterms:modified xsi:type="dcterms:W3CDTF">2016-09-06T15:21:02Z</dcterms:modified>
</cp:coreProperties>
</file>